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0D1A"/>
        </a:solidFill>
      </p:bgPr>
    </p:bg>
    <p:spTree>
      <p:nvGrpSpPr>
        <p:cNvPr id="1" name=""/>
        <p:cNvGrpSpPr/>
        <p:nvPr/>
      </p:nvGrpSpPr>
      <p:grpSpPr>
        <a:xfrm>
          <a:off x="0" y="0"/>
          <a:ext cx="0" cy="0"/>
          <a:chOff x="0" y="0"/>
          <a:chExt cx="0" cy="0"/>
        </a:xfrm>
      </p:grpSpPr>
      <p:sp>
        <p:nvSpPr>
          <p:cNvPr id="2" name="Shape 0"/>
          <p:cNvSpPr/>
          <p:nvPr/>
        </p:nvSpPr>
        <p:spPr>
          <a:xfrm>
            <a:off x="6858000" y="-1371600"/>
            <a:ext cx="4572000" cy="4572000"/>
          </a:xfrm>
          <a:prstGeom prst="ellipse">
            <a:avLst/>
          </a:prstGeom>
          <a:solidFill>
            <a:srgbClr val="001F3D"/>
          </a:solidFill>
          <a:ln w="12700">
            <a:solidFill>
              <a:srgbClr val="001F3D"/>
            </a:solidFill>
            <a:prstDash val="solid"/>
          </a:ln>
        </p:spPr>
      </p:sp>
      <p:sp>
        <p:nvSpPr>
          <p:cNvPr id="3" name="Shape 1"/>
          <p:cNvSpPr/>
          <p:nvPr/>
        </p:nvSpPr>
        <p:spPr>
          <a:xfrm>
            <a:off x="7315200" y="-1097280"/>
            <a:ext cx="3657600" cy="3657600"/>
          </a:xfrm>
          <a:prstGeom prst="ellipse">
            <a:avLst/>
          </a:prstGeom>
          <a:solidFill>
            <a:srgbClr val="003366"/>
          </a:solidFill>
          <a:ln w="12700">
            <a:solidFill>
              <a:srgbClr val="003366"/>
            </a:solidFill>
            <a:prstDash val="solid"/>
          </a:ln>
        </p:spPr>
      </p:sp>
      <p:sp>
        <p:nvSpPr>
          <p:cNvPr id="4" name="Text 2"/>
          <p:cNvSpPr/>
          <p:nvPr/>
        </p:nvSpPr>
        <p:spPr>
          <a:xfrm>
            <a:off x="457200" y="731520"/>
            <a:ext cx="5486400" cy="1097280"/>
          </a:xfrm>
          <a:prstGeom prst="rect">
            <a:avLst/>
          </a:prstGeom>
          <a:noFill/>
          <a:ln/>
        </p:spPr>
        <p:txBody>
          <a:bodyPr wrap="square" rtlCol="0" anchor="ctr"/>
          <a:lstStyle/>
          <a:p>
            <a:pPr indent="0" marL="0">
              <a:buNone/>
            </a:pPr>
            <a:r>
              <a:rPr lang="en-US" sz="7200" b="1" dirty="0">
                <a:solidFill>
                  <a:srgbClr val="F1F5F9"/>
                </a:solidFill>
                <a:latin typeface="Arial" pitchFamily="34" charset="0"/>
                <a:ea typeface="Arial" pitchFamily="34" charset="-122"/>
                <a:cs typeface="Arial" pitchFamily="34" charset="-120"/>
              </a:rPr>
              <a:t>DEcnt</a:t>
            </a:r>
            <a:pPr indent="0" marL="0">
              <a:buNone/>
            </a:pPr>
            <a:r>
              <a:rPr lang="en-US" sz="7200" b="1" dirty="0">
                <a:solidFill>
                  <a:srgbClr val="00B4D8"/>
                </a:solidFill>
                <a:latin typeface="Arial" pitchFamily="34" charset="0"/>
                <a:ea typeface="Arial" pitchFamily="34" charset="-122"/>
                <a:cs typeface="Arial" pitchFamily="34" charset="-120"/>
              </a:rPr>
              <a:t>AI</a:t>
            </a:r>
            <a:endParaRPr lang="en-US" sz="7200" dirty="0"/>
          </a:p>
        </p:txBody>
      </p:sp>
      <p:sp>
        <p:nvSpPr>
          <p:cNvPr id="5" name="Text 3"/>
          <p:cNvSpPr/>
          <p:nvPr/>
        </p:nvSpPr>
        <p:spPr>
          <a:xfrm>
            <a:off x="457200" y="1737360"/>
            <a:ext cx="6400800" cy="457200"/>
          </a:xfrm>
          <a:prstGeom prst="rect">
            <a:avLst/>
          </a:prstGeom>
          <a:noFill/>
          <a:ln/>
        </p:spPr>
        <p:txBody>
          <a:bodyPr wrap="square" rtlCol="0" anchor="ctr"/>
          <a:lstStyle/>
          <a:p>
            <a:pPr indent="0" marL="0">
              <a:buNone/>
            </a:pPr>
            <a:r>
              <a:rPr lang="en-US" sz="1800" dirty="0">
                <a:solidFill>
                  <a:srgbClr val="64748B"/>
                </a:solidFill>
                <a:latin typeface="Arial" pitchFamily="34" charset="0"/>
                <a:ea typeface="Arial" pitchFamily="34" charset="-122"/>
                <a:cs typeface="Arial" pitchFamily="34" charset="-120"/>
              </a:rPr>
              <a:t>Decentralized AI Compute Infrastructure</a:t>
            </a:r>
            <a:endParaRPr lang="en-US" sz="1800" dirty="0"/>
          </a:p>
        </p:txBody>
      </p:sp>
      <p:sp>
        <p:nvSpPr>
          <p:cNvPr id="6" name="Shape 4"/>
          <p:cNvSpPr/>
          <p:nvPr/>
        </p:nvSpPr>
        <p:spPr>
          <a:xfrm>
            <a:off x="457200" y="2286000"/>
            <a:ext cx="4114800" cy="22860"/>
          </a:xfrm>
          <a:prstGeom prst="rect">
            <a:avLst/>
          </a:prstGeom>
          <a:solidFill>
            <a:srgbClr val="00B4D8"/>
          </a:solidFill>
          <a:ln w="12700">
            <a:solidFill>
              <a:srgbClr val="00B4D8"/>
            </a:solidFill>
            <a:prstDash val="solid"/>
          </a:ln>
        </p:spPr>
      </p:sp>
      <p:sp>
        <p:nvSpPr>
          <p:cNvPr id="7" name="Text 5"/>
          <p:cNvSpPr/>
          <p:nvPr/>
        </p:nvSpPr>
        <p:spPr>
          <a:xfrm>
            <a:off x="457200" y="2423160"/>
            <a:ext cx="4572000" cy="320040"/>
          </a:xfrm>
          <a:prstGeom prst="rect">
            <a:avLst/>
          </a:prstGeom>
          <a:noFill/>
          <a:ln/>
        </p:spPr>
        <p:txBody>
          <a:bodyPr wrap="square" rtlCol="0" anchor="ctr"/>
          <a:lstStyle/>
          <a:p>
            <a:pPr indent="0" marL="0">
              <a:buNone/>
            </a:pPr>
            <a:r>
              <a:rPr lang="en-US" sz="1300" dirty="0">
                <a:solidFill>
                  <a:srgbClr val="64748B"/>
                </a:solidFill>
                <a:latin typeface="Arial" pitchFamily="34" charset="0"/>
                <a:ea typeface="Arial" pitchFamily="34" charset="-122"/>
                <a:cs typeface="Arial" pitchFamily="34" charset="-120"/>
              </a:rPr>
              <a:t>Investor Presentation  |  April 2026</a:t>
            </a:r>
            <a:endParaRPr lang="en-US" sz="1300" dirty="0"/>
          </a:p>
        </p:txBody>
      </p:sp>
      <p:sp>
        <p:nvSpPr>
          <p:cNvPr id="8" name="Shape 6"/>
          <p:cNvSpPr/>
          <p:nvPr/>
        </p:nvSpPr>
        <p:spPr>
          <a:xfrm>
            <a:off x="457200" y="4114800"/>
            <a:ext cx="2011680" cy="777240"/>
          </a:xfrm>
          <a:prstGeom prst="rect">
            <a:avLst/>
          </a:prstGeom>
          <a:solidFill>
            <a:srgbClr val="0D1B2E"/>
          </a:solidFill>
          <a:ln w="6350">
            <a:solidFill>
              <a:srgbClr val="00B4D8"/>
            </a:solidFill>
            <a:prstDash val="solid"/>
          </a:ln>
        </p:spPr>
      </p:sp>
      <p:sp>
        <p:nvSpPr>
          <p:cNvPr id="9" name="Text 7"/>
          <p:cNvSpPr/>
          <p:nvPr/>
        </p:nvSpPr>
        <p:spPr>
          <a:xfrm>
            <a:off x="548640" y="4160520"/>
            <a:ext cx="1828800" cy="228600"/>
          </a:xfrm>
          <a:prstGeom prst="rect">
            <a:avLst/>
          </a:prstGeom>
          <a:noFill/>
          <a:ln/>
        </p:spPr>
        <p:txBody>
          <a:bodyPr wrap="square" rtlCol="0" anchor="ctr"/>
          <a:lstStyle/>
          <a:p>
            <a:pPr indent="0" marL="0">
              <a:buNone/>
            </a:pPr>
            <a:r>
              <a:rPr lang="en-US" sz="800" b="1" spc="200" kern="0" dirty="0">
                <a:solidFill>
                  <a:srgbClr val="00B4D8"/>
                </a:solidFill>
                <a:latin typeface="Arial" pitchFamily="34" charset="0"/>
                <a:ea typeface="Arial" pitchFamily="34" charset="-122"/>
                <a:cs typeface="Arial" pitchFamily="34" charset="-120"/>
              </a:rPr>
              <a:t>LIVE</a:t>
            </a:r>
            <a:endParaRPr lang="en-US" sz="800" dirty="0"/>
          </a:p>
        </p:txBody>
      </p:sp>
      <p:sp>
        <p:nvSpPr>
          <p:cNvPr id="10" name="Text 8"/>
          <p:cNvSpPr/>
          <p:nvPr/>
        </p:nvSpPr>
        <p:spPr>
          <a:xfrm>
            <a:off x="548640" y="4370832"/>
            <a:ext cx="1828800" cy="320040"/>
          </a:xfrm>
          <a:prstGeom prst="rect">
            <a:avLst/>
          </a:prstGeom>
          <a:noFill/>
          <a:ln/>
        </p:spPr>
        <p:txBody>
          <a:bodyPr wrap="square" rtlCol="0" anchor="ctr"/>
          <a:lstStyle/>
          <a:p>
            <a:pPr indent="0" marL="0">
              <a:buNone/>
            </a:pPr>
            <a:r>
              <a:rPr lang="en-US" sz="1100" b="1" dirty="0">
                <a:solidFill>
                  <a:srgbClr val="F1F5F9"/>
                </a:solidFill>
                <a:latin typeface="Arial" pitchFamily="34" charset="0"/>
                <a:ea typeface="Arial" pitchFamily="34" charset="-122"/>
                <a:cs typeface="Arial" pitchFamily="34" charset="-120"/>
              </a:rPr>
              <a:t>ai.decntai.com</a:t>
            </a:r>
            <a:endParaRPr lang="en-US" sz="1100" dirty="0"/>
          </a:p>
        </p:txBody>
      </p:sp>
      <p:sp>
        <p:nvSpPr>
          <p:cNvPr id="11" name="Shape 9"/>
          <p:cNvSpPr/>
          <p:nvPr/>
        </p:nvSpPr>
        <p:spPr>
          <a:xfrm>
            <a:off x="2606040" y="4114800"/>
            <a:ext cx="2011680" cy="777240"/>
          </a:xfrm>
          <a:prstGeom prst="rect">
            <a:avLst/>
          </a:prstGeom>
          <a:solidFill>
            <a:srgbClr val="0D1B2E"/>
          </a:solidFill>
          <a:ln w="6350">
            <a:solidFill>
              <a:srgbClr val="00B4D8"/>
            </a:solidFill>
            <a:prstDash val="solid"/>
          </a:ln>
        </p:spPr>
      </p:sp>
      <p:sp>
        <p:nvSpPr>
          <p:cNvPr id="12" name="Text 10"/>
          <p:cNvSpPr/>
          <p:nvPr/>
        </p:nvSpPr>
        <p:spPr>
          <a:xfrm>
            <a:off x="2697480" y="4160520"/>
            <a:ext cx="1828800" cy="228600"/>
          </a:xfrm>
          <a:prstGeom prst="rect">
            <a:avLst/>
          </a:prstGeom>
          <a:noFill/>
          <a:ln/>
        </p:spPr>
        <p:txBody>
          <a:bodyPr wrap="square" rtlCol="0" anchor="ctr"/>
          <a:lstStyle/>
          <a:p>
            <a:pPr indent="0" marL="0">
              <a:buNone/>
            </a:pPr>
            <a:r>
              <a:rPr lang="en-US" sz="800" b="1" spc="200" kern="0" dirty="0">
                <a:solidFill>
                  <a:srgbClr val="00B4D8"/>
                </a:solidFill>
                <a:latin typeface="Arial" pitchFamily="34" charset="0"/>
                <a:ea typeface="Arial" pitchFamily="34" charset="-122"/>
                <a:cs typeface="Arial" pitchFamily="34" charset="-120"/>
              </a:rPr>
              <a:t>ICO</a:t>
            </a:r>
            <a:endParaRPr lang="en-US" sz="800" dirty="0"/>
          </a:p>
        </p:txBody>
      </p:sp>
      <p:sp>
        <p:nvSpPr>
          <p:cNvPr id="13" name="Text 11"/>
          <p:cNvSpPr/>
          <p:nvPr/>
        </p:nvSpPr>
        <p:spPr>
          <a:xfrm>
            <a:off x="2697480" y="4370832"/>
            <a:ext cx="1828800" cy="320040"/>
          </a:xfrm>
          <a:prstGeom prst="rect">
            <a:avLst/>
          </a:prstGeom>
          <a:noFill/>
          <a:ln/>
        </p:spPr>
        <p:txBody>
          <a:bodyPr wrap="square" rtlCol="0" anchor="ctr"/>
          <a:lstStyle/>
          <a:p>
            <a:pPr indent="0" marL="0">
              <a:buNone/>
            </a:pPr>
            <a:r>
              <a:rPr lang="en-US" sz="1100" b="1" dirty="0">
                <a:solidFill>
                  <a:srgbClr val="F1F5F9"/>
                </a:solidFill>
                <a:latin typeface="Arial" pitchFamily="34" charset="0"/>
                <a:ea typeface="Arial" pitchFamily="34" charset="-122"/>
                <a:cs typeface="Arial" pitchFamily="34" charset="-120"/>
              </a:rPr>
              <a:t>ico.decntai.com</a:t>
            </a:r>
            <a:endParaRPr lang="en-US" sz="1100" dirty="0"/>
          </a:p>
        </p:txBody>
      </p:sp>
      <p:sp>
        <p:nvSpPr>
          <p:cNvPr id="14" name="Shape 12"/>
          <p:cNvSpPr/>
          <p:nvPr/>
        </p:nvSpPr>
        <p:spPr>
          <a:xfrm>
            <a:off x="4754880" y="4114800"/>
            <a:ext cx="2011680" cy="777240"/>
          </a:xfrm>
          <a:prstGeom prst="rect">
            <a:avLst/>
          </a:prstGeom>
          <a:solidFill>
            <a:srgbClr val="0D1B2E"/>
          </a:solidFill>
          <a:ln w="6350">
            <a:solidFill>
              <a:srgbClr val="00B4D8"/>
            </a:solidFill>
            <a:prstDash val="solid"/>
          </a:ln>
        </p:spPr>
      </p:sp>
      <p:sp>
        <p:nvSpPr>
          <p:cNvPr id="15" name="Text 13"/>
          <p:cNvSpPr/>
          <p:nvPr/>
        </p:nvSpPr>
        <p:spPr>
          <a:xfrm>
            <a:off x="4846320" y="4160520"/>
            <a:ext cx="1828800" cy="228600"/>
          </a:xfrm>
          <a:prstGeom prst="rect">
            <a:avLst/>
          </a:prstGeom>
          <a:noFill/>
          <a:ln/>
        </p:spPr>
        <p:txBody>
          <a:bodyPr wrap="square" rtlCol="0" anchor="ctr"/>
          <a:lstStyle/>
          <a:p>
            <a:pPr indent="0" marL="0">
              <a:buNone/>
            </a:pPr>
            <a:r>
              <a:rPr lang="en-US" sz="800" b="1" spc="200" kern="0" dirty="0">
                <a:solidFill>
                  <a:srgbClr val="00B4D8"/>
                </a:solidFill>
                <a:latin typeface="Arial" pitchFamily="34" charset="0"/>
                <a:ea typeface="Arial" pitchFamily="34" charset="-122"/>
                <a:cs typeface="Arial" pitchFamily="34" charset="-120"/>
              </a:rPr>
              <a:t>TOKEN</a:t>
            </a:r>
            <a:endParaRPr lang="en-US" sz="800" dirty="0"/>
          </a:p>
        </p:txBody>
      </p:sp>
      <p:sp>
        <p:nvSpPr>
          <p:cNvPr id="16" name="Text 14"/>
          <p:cNvSpPr/>
          <p:nvPr/>
        </p:nvSpPr>
        <p:spPr>
          <a:xfrm>
            <a:off x="4846320" y="4370832"/>
            <a:ext cx="1828800" cy="320040"/>
          </a:xfrm>
          <a:prstGeom prst="rect">
            <a:avLst/>
          </a:prstGeom>
          <a:noFill/>
          <a:ln/>
        </p:spPr>
        <p:txBody>
          <a:bodyPr wrap="square" rtlCol="0" anchor="ctr"/>
          <a:lstStyle/>
          <a:p>
            <a:pPr indent="0" marL="0">
              <a:buNone/>
            </a:pPr>
            <a:r>
              <a:rPr lang="en-US" sz="1100" b="1" dirty="0">
                <a:solidFill>
                  <a:srgbClr val="F1F5F9"/>
                </a:solidFill>
                <a:latin typeface="Arial" pitchFamily="34" charset="0"/>
                <a:ea typeface="Arial" pitchFamily="34" charset="-122"/>
                <a:cs typeface="Arial" pitchFamily="34" charset="-120"/>
              </a:rPr>
              <a:t>DECNT / Solana</a:t>
            </a:r>
            <a:endParaRPr lang="en-US" sz="1100" dirty="0"/>
          </a:p>
        </p:txBody>
      </p:sp>
      <p:sp>
        <p:nvSpPr>
          <p:cNvPr id="17" name="Shape 15"/>
          <p:cNvSpPr/>
          <p:nvPr/>
        </p:nvSpPr>
        <p:spPr>
          <a:xfrm>
            <a:off x="6903720" y="4114800"/>
            <a:ext cx="2011680" cy="777240"/>
          </a:xfrm>
          <a:prstGeom prst="rect">
            <a:avLst/>
          </a:prstGeom>
          <a:solidFill>
            <a:srgbClr val="0D1B2E"/>
          </a:solidFill>
          <a:ln w="6350">
            <a:solidFill>
              <a:srgbClr val="00B4D8"/>
            </a:solidFill>
            <a:prstDash val="solid"/>
          </a:ln>
        </p:spPr>
      </p:sp>
      <p:sp>
        <p:nvSpPr>
          <p:cNvPr id="18" name="Text 16"/>
          <p:cNvSpPr/>
          <p:nvPr/>
        </p:nvSpPr>
        <p:spPr>
          <a:xfrm>
            <a:off x="6995160" y="4160520"/>
            <a:ext cx="1828800" cy="228600"/>
          </a:xfrm>
          <a:prstGeom prst="rect">
            <a:avLst/>
          </a:prstGeom>
          <a:noFill/>
          <a:ln/>
        </p:spPr>
        <p:txBody>
          <a:bodyPr wrap="square" rtlCol="0" anchor="ctr"/>
          <a:lstStyle/>
          <a:p>
            <a:pPr indent="0" marL="0">
              <a:buNone/>
            </a:pPr>
            <a:r>
              <a:rPr lang="en-US" sz="800" b="1" spc="200" kern="0" dirty="0">
                <a:solidFill>
                  <a:srgbClr val="00B4D8"/>
                </a:solidFill>
                <a:latin typeface="Arial" pitchFamily="34" charset="0"/>
                <a:ea typeface="Arial" pitchFamily="34" charset="-122"/>
                <a:cs typeface="Arial" pitchFamily="34" charset="-120"/>
              </a:rPr>
              <a:t>PRICE</a:t>
            </a:r>
            <a:endParaRPr lang="en-US" sz="800" dirty="0"/>
          </a:p>
        </p:txBody>
      </p:sp>
      <p:sp>
        <p:nvSpPr>
          <p:cNvPr id="19" name="Text 17"/>
          <p:cNvSpPr/>
          <p:nvPr/>
        </p:nvSpPr>
        <p:spPr>
          <a:xfrm>
            <a:off x="6995160" y="4370832"/>
            <a:ext cx="1828800" cy="320040"/>
          </a:xfrm>
          <a:prstGeom prst="rect">
            <a:avLst/>
          </a:prstGeom>
          <a:noFill/>
          <a:ln/>
        </p:spPr>
        <p:txBody>
          <a:bodyPr wrap="square" rtlCol="0" anchor="ctr"/>
          <a:lstStyle/>
          <a:p>
            <a:pPr indent="0" marL="0">
              <a:buNone/>
            </a:pPr>
            <a:r>
              <a:rPr lang="en-US" sz="1100" b="1" dirty="0">
                <a:solidFill>
                  <a:srgbClr val="F1F5F9"/>
                </a:solidFill>
                <a:latin typeface="Arial" pitchFamily="34" charset="0"/>
                <a:ea typeface="Arial" pitchFamily="34" charset="-122"/>
                <a:cs typeface="Arial" pitchFamily="34" charset="-120"/>
              </a:rPr>
              <a:t>1 SOL = 1,000 DECNT</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TEAM</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The Team</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Human vision. AI execution.</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65760" y="1783080"/>
            <a:ext cx="4114800" cy="1463040"/>
          </a:xfrm>
          <a:prstGeom prst="rect">
            <a:avLst/>
          </a:prstGeom>
          <a:solidFill>
            <a:srgbClr val="0D1B2E"/>
          </a:solidFill>
          <a:ln w="6350">
            <a:solidFill>
              <a:srgbClr val="1E3A5F"/>
            </a:solidFill>
            <a:prstDash val="solid"/>
          </a:ln>
        </p:spPr>
      </p:sp>
      <p:sp>
        <p:nvSpPr>
          <p:cNvPr id="8" name="Shape 6"/>
          <p:cNvSpPr/>
          <p:nvPr/>
        </p:nvSpPr>
        <p:spPr>
          <a:xfrm>
            <a:off x="365760" y="1783080"/>
            <a:ext cx="54864" cy="1463040"/>
          </a:xfrm>
          <a:prstGeom prst="rect">
            <a:avLst/>
          </a:prstGeom>
          <a:solidFill>
            <a:srgbClr val="00B4D8"/>
          </a:solidFill>
          <a:ln w="12700">
            <a:solidFill>
              <a:srgbClr val="00B4D8"/>
            </a:solidFill>
            <a:prstDash val="solid"/>
          </a:ln>
        </p:spPr>
      </p:sp>
      <p:sp>
        <p:nvSpPr>
          <p:cNvPr id="9" name="Text 7"/>
          <p:cNvSpPr/>
          <p:nvPr/>
        </p:nvSpPr>
        <p:spPr>
          <a:xfrm>
            <a:off x="548640" y="1874520"/>
            <a:ext cx="3657600" cy="320040"/>
          </a:xfrm>
          <a:prstGeom prst="rect">
            <a:avLst/>
          </a:prstGeom>
          <a:noFill/>
          <a:ln/>
        </p:spPr>
        <p:txBody>
          <a:bodyPr wrap="square" rtlCol="0" anchor="ctr"/>
          <a:lstStyle/>
          <a:p>
            <a:pPr indent="0" marL="0">
              <a:buNone/>
            </a:pPr>
            <a:r>
              <a:rPr lang="en-US" sz="1300" b="1" dirty="0">
                <a:solidFill>
                  <a:srgbClr val="00B4D8"/>
                </a:solidFill>
                <a:latin typeface="Arial" pitchFamily="34" charset="0"/>
                <a:ea typeface="Arial" pitchFamily="34" charset="-122"/>
                <a:cs typeface="Arial" pitchFamily="34" charset="-120"/>
              </a:rPr>
              <a:t>Tamas Mihalyi</a:t>
            </a:r>
            <a:endParaRPr lang="en-US" sz="1300" dirty="0"/>
          </a:p>
        </p:txBody>
      </p:sp>
      <p:sp>
        <p:nvSpPr>
          <p:cNvPr id="10" name="Text 8"/>
          <p:cNvSpPr/>
          <p:nvPr/>
        </p:nvSpPr>
        <p:spPr>
          <a:xfrm>
            <a:off x="548640" y="2167128"/>
            <a:ext cx="3657600" cy="256032"/>
          </a:xfrm>
          <a:prstGeom prst="rect">
            <a:avLst/>
          </a:prstGeom>
          <a:noFill/>
          <a:ln/>
        </p:spPr>
        <p:txBody>
          <a:bodyPr wrap="square" rtlCol="0" anchor="ctr"/>
          <a:lstStyle/>
          <a:p>
            <a:pPr indent="0" marL="0">
              <a:buNone/>
            </a:pPr>
            <a:r>
              <a:rPr lang="en-US" sz="1000" i="1" dirty="0">
                <a:solidFill>
                  <a:srgbClr val="64748B"/>
                </a:solidFill>
                <a:latin typeface="Arial" pitchFamily="34" charset="0"/>
                <a:ea typeface="Arial" pitchFamily="34" charset="-122"/>
                <a:cs typeface="Arial" pitchFamily="34" charset="-120"/>
              </a:rPr>
              <a:t>CEO &amp; Founder</a:t>
            </a:r>
            <a:endParaRPr lang="en-US" sz="1000" dirty="0"/>
          </a:p>
        </p:txBody>
      </p:sp>
      <p:sp>
        <p:nvSpPr>
          <p:cNvPr id="11" name="Text 9"/>
          <p:cNvSpPr/>
          <p:nvPr/>
        </p:nvSpPr>
        <p:spPr>
          <a:xfrm>
            <a:off x="548640" y="2441448"/>
            <a:ext cx="3657600" cy="713232"/>
          </a:xfrm>
          <a:prstGeom prst="rect">
            <a:avLst/>
          </a:prstGeom>
          <a:noFill/>
          <a:ln/>
        </p:spPr>
        <p:txBody>
          <a:bodyPr wrap="square" rtlCol="0" anchor="t"/>
          <a:lstStyle/>
          <a:p>
            <a:pPr indent="0" marL="0">
              <a:buNone/>
            </a:pPr>
            <a:r>
              <a:rPr lang="en-US" sz="950" dirty="0">
                <a:solidFill>
                  <a:srgbClr val="F1F5F9"/>
                </a:solidFill>
                <a:latin typeface="Arial" pitchFamily="34" charset="0"/>
                <a:ea typeface="Arial" pitchFamily="34" charset="-122"/>
                <a:cs typeface="Arial" pitchFamily="34" charset="-120"/>
              </a:rPr>
              <a:t>Visionary behind DEcentAI. Built the platform from scratch driven by the belief that AI should be owned by the people who use it, not by corporations who profit from harvesting their data.</a:t>
            </a:r>
            <a:endParaRPr lang="en-US" sz="950" dirty="0"/>
          </a:p>
        </p:txBody>
      </p:sp>
      <p:sp>
        <p:nvSpPr>
          <p:cNvPr id="12" name="Shape 10"/>
          <p:cNvSpPr/>
          <p:nvPr/>
        </p:nvSpPr>
        <p:spPr>
          <a:xfrm>
            <a:off x="4709160" y="1783080"/>
            <a:ext cx="4114800" cy="1463040"/>
          </a:xfrm>
          <a:prstGeom prst="rect">
            <a:avLst/>
          </a:prstGeom>
          <a:solidFill>
            <a:srgbClr val="0D1B2E"/>
          </a:solidFill>
          <a:ln w="6350">
            <a:solidFill>
              <a:srgbClr val="1E3A5F"/>
            </a:solidFill>
            <a:prstDash val="solid"/>
          </a:ln>
        </p:spPr>
      </p:sp>
      <p:sp>
        <p:nvSpPr>
          <p:cNvPr id="13" name="Shape 11"/>
          <p:cNvSpPr/>
          <p:nvPr/>
        </p:nvSpPr>
        <p:spPr>
          <a:xfrm>
            <a:off x="4709160" y="1783080"/>
            <a:ext cx="54864" cy="1463040"/>
          </a:xfrm>
          <a:prstGeom prst="rect">
            <a:avLst/>
          </a:prstGeom>
          <a:solidFill>
            <a:srgbClr val="8B5CF6"/>
          </a:solidFill>
          <a:ln w="12700">
            <a:solidFill>
              <a:srgbClr val="8B5CF6"/>
            </a:solidFill>
            <a:prstDash val="solid"/>
          </a:ln>
        </p:spPr>
      </p:sp>
      <p:sp>
        <p:nvSpPr>
          <p:cNvPr id="14" name="Text 12"/>
          <p:cNvSpPr/>
          <p:nvPr/>
        </p:nvSpPr>
        <p:spPr>
          <a:xfrm>
            <a:off x="4892040" y="1874520"/>
            <a:ext cx="3657600" cy="320040"/>
          </a:xfrm>
          <a:prstGeom prst="rect">
            <a:avLst/>
          </a:prstGeom>
          <a:noFill/>
          <a:ln/>
        </p:spPr>
        <p:txBody>
          <a:bodyPr wrap="square" rtlCol="0" anchor="ctr"/>
          <a:lstStyle/>
          <a:p>
            <a:pPr indent="0" marL="0">
              <a:buNone/>
            </a:pPr>
            <a:r>
              <a:rPr lang="en-US" sz="1300" b="1" dirty="0">
                <a:solidFill>
                  <a:srgbClr val="8B5CF6"/>
                </a:solidFill>
                <a:latin typeface="Arial" pitchFamily="34" charset="0"/>
                <a:ea typeface="Arial" pitchFamily="34" charset="-122"/>
                <a:cs typeface="Arial" pitchFamily="34" charset="-120"/>
              </a:rPr>
              <a:t>z3r0tru5t</a:t>
            </a:r>
            <a:endParaRPr lang="en-US" sz="1300" dirty="0"/>
          </a:p>
        </p:txBody>
      </p:sp>
      <p:sp>
        <p:nvSpPr>
          <p:cNvPr id="15" name="Text 13"/>
          <p:cNvSpPr/>
          <p:nvPr/>
        </p:nvSpPr>
        <p:spPr>
          <a:xfrm>
            <a:off x="4892040" y="2167128"/>
            <a:ext cx="3657600" cy="256032"/>
          </a:xfrm>
          <a:prstGeom prst="rect">
            <a:avLst/>
          </a:prstGeom>
          <a:noFill/>
          <a:ln/>
        </p:spPr>
        <p:txBody>
          <a:bodyPr wrap="square" rtlCol="0" anchor="ctr"/>
          <a:lstStyle/>
          <a:p>
            <a:pPr indent="0" marL="0">
              <a:buNone/>
            </a:pPr>
            <a:r>
              <a:rPr lang="en-US" sz="1000" i="1" dirty="0">
                <a:solidFill>
                  <a:srgbClr val="64748B"/>
                </a:solidFill>
                <a:latin typeface="Arial" pitchFamily="34" charset="0"/>
                <a:ea typeface="Arial" pitchFamily="34" charset="-122"/>
                <a:cs typeface="Arial" pitchFamily="34" charset="-120"/>
              </a:rPr>
              <a:t>CTO / Claude AI 4.6</a:t>
            </a:r>
            <a:endParaRPr lang="en-US" sz="1000" dirty="0"/>
          </a:p>
        </p:txBody>
      </p:sp>
      <p:sp>
        <p:nvSpPr>
          <p:cNvPr id="16" name="Text 14"/>
          <p:cNvSpPr/>
          <p:nvPr/>
        </p:nvSpPr>
        <p:spPr>
          <a:xfrm>
            <a:off x="4892040" y="2441448"/>
            <a:ext cx="3657600" cy="713232"/>
          </a:xfrm>
          <a:prstGeom prst="rect">
            <a:avLst/>
          </a:prstGeom>
          <a:noFill/>
          <a:ln/>
        </p:spPr>
        <p:txBody>
          <a:bodyPr wrap="square" rtlCol="0" anchor="t"/>
          <a:lstStyle/>
          <a:p>
            <a:pPr indent="0" marL="0">
              <a:buNone/>
            </a:pPr>
            <a:r>
              <a:rPr lang="en-US" sz="950" dirty="0">
                <a:solidFill>
                  <a:srgbClr val="F1F5F9"/>
                </a:solidFill>
                <a:latin typeface="Arial" pitchFamily="34" charset="0"/>
                <a:ea typeface="Arial" pitchFamily="34" charset="-122"/>
                <a:cs typeface="Arial" pitchFamily="34" charset="-120"/>
              </a:rPr>
              <a:t>Frontier AI model driving core architecture. Designed TPM attestation, SHA-256 verification, dcentai-runtime, and the security model that makes structural privacy possible.</a:t>
            </a:r>
            <a:endParaRPr lang="en-US" sz="950" dirty="0"/>
          </a:p>
        </p:txBody>
      </p:sp>
      <p:sp>
        <p:nvSpPr>
          <p:cNvPr id="17" name="Shape 15"/>
          <p:cNvSpPr/>
          <p:nvPr/>
        </p:nvSpPr>
        <p:spPr>
          <a:xfrm>
            <a:off x="365760" y="3337560"/>
            <a:ext cx="4114800" cy="1463040"/>
          </a:xfrm>
          <a:prstGeom prst="rect">
            <a:avLst/>
          </a:prstGeom>
          <a:solidFill>
            <a:srgbClr val="0D1B2E"/>
          </a:solidFill>
          <a:ln w="6350">
            <a:solidFill>
              <a:srgbClr val="1E3A5F"/>
            </a:solidFill>
            <a:prstDash val="solid"/>
          </a:ln>
        </p:spPr>
      </p:sp>
      <p:sp>
        <p:nvSpPr>
          <p:cNvPr id="18" name="Shape 16"/>
          <p:cNvSpPr/>
          <p:nvPr/>
        </p:nvSpPr>
        <p:spPr>
          <a:xfrm>
            <a:off x="365760" y="3337560"/>
            <a:ext cx="54864" cy="1463040"/>
          </a:xfrm>
          <a:prstGeom prst="rect">
            <a:avLst/>
          </a:prstGeom>
          <a:solidFill>
            <a:srgbClr val="10B981"/>
          </a:solidFill>
          <a:ln w="12700">
            <a:solidFill>
              <a:srgbClr val="10B981"/>
            </a:solidFill>
            <a:prstDash val="solid"/>
          </a:ln>
        </p:spPr>
      </p:sp>
      <p:sp>
        <p:nvSpPr>
          <p:cNvPr id="19" name="Text 17"/>
          <p:cNvSpPr/>
          <p:nvPr/>
        </p:nvSpPr>
        <p:spPr>
          <a:xfrm>
            <a:off x="548640" y="3429000"/>
            <a:ext cx="3657600" cy="320040"/>
          </a:xfrm>
          <a:prstGeom prst="rect">
            <a:avLst/>
          </a:prstGeom>
          <a:noFill/>
          <a:ln/>
        </p:spPr>
        <p:txBody>
          <a:bodyPr wrap="square" rtlCol="0" anchor="ctr"/>
          <a:lstStyle/>
          <a:p>
            <a:pPr indent="0" marL="0">
              <a:buNone/>
            </a:pPr>
            <a:r>
              <a:rPr lang="en-US" sz="1300" b="1" dirty="0">
                <a:solidFill>
                  <a:srgbClr val="10B981"/>
                </a:solidFill>
                <a:latin typeface="Arial" pitchFamily="34" charset="0"/>
                <a:ea typeface="Arial" pitchFamily="34" charset="-122"/>
                <a:cs typeface="Arial" pitchFamily="34" charset="-120"/>
              </a:rPr>
              <a:t>m3shr00t</a:t>
            </a:r>
            <a:endParaRPr lang="en-US" sz="1300" dirty="0"/>
          </a:p>
        </p:txBody>
      </p:sp>
      <p:sp>
        <p:nvSpPr>
          <p:cNvPr id="20" name="Text 18"/>
          <p:cNvSpPr/>
          <p:nvPr/>
        </p:nvSpPr>
        <p:spPr>
          <a:xfrm>
            <a:off x="548640" y="3721608"/>
            <a:ext cx="3657600" cy="256032"/>
          </a:xfrm>
          <a:prstGeom prst="rect">
            <a:avLst/>
          </a:prstGeom>
          <a:noFill/>
          <a:ln/>
        </p:spPr>
        <p:txBody>
          <a:bodyPr wrap="square" rtlCol="0" anchor="ctr"/>
          <a:lstStyle/>
          <a:p>
            <a:pPr indent="0" marL="0">
              <a:buNone/>
            </a:pPr>
            <a:r>
              <a:rPr lang="en-US" sz="1000" i="1" dirty="0">
                <a:solidFill>
                  <a:srgbClr val="64748B"/>
                </a:solidFill>
                <a:latin typeface="Arial" pitchFamily="34" charset="0"/>
                <a:ea typeface="Arial" pitchFamily="34" charset="-122"/>
                <a:cs typeface="Arial" pitchFamily="34" charset="-120"/>
              </a:rPr>
              <a:t>Blockchain Architect / Qwen 3.5</a:t>
            </a:r>
            <a:endParaRPr lang="en-US" sz="1000" dirty="0"/>
          </a:p>
        </p:txBody>
      </p:sp>
      <p:sp>
        <p:nvSpPr>
          <p:cNvPr id="21" name="Text 19"/>
          <p:cNvSpPr/>
          <p:nvPr/>
        </p:nvSpPr>
        <p:spPr>
          <a:xfrm>
            <a:off x="548640" y="3995928"/>
            <a:ext cx="3657600" cy="713232"/>
          </a:xfrm>
          <a:prstGeom prst="rect">
            <a:avLst/>
          </a:prstGeom>
          <a:noFill/>
          <a:ln/>
        </p:spPr>
        <p:txBody>
          <a:bodyPr wrap="square" rtlCol="0" anchor="t"/>
          <a:lstStyle/>
          <a:p>
            <a:pPr indent="0" marL="0">
              <a:buNone/>
            </a:pPr>
            <a:r>
              <a:rPr lang="en-US" sz="950" dirty="0">
                <a:solidFill>
                  <a:srgbClr val="F1F5F9"/>
                </a:solidFill>
                <a:latin typeface="Arial" pitchFamily="34" charset="0"/>
                <a:ea typeface="Arial" pitchFamily="34" charset="-122"/>
                <a:cs typeface="Arial" pitchFamily="34" charset="-120"/>
              </a:rPr>
              <a:t>Distributed systems AI. Built the Solana payment layer, provider tier classification, and multi-node routing protocol.</a:t>
            </a:r>
            <a:endParaRPr lang="en-US" sz="950" dirty="0"/>
          </a:p>
        </p:txBody>
      </p:sp>
      <p:sp>
        <p:nvSpPr>
          <p:cNvPr id="22" name="Shape 20"/>
          <p:cNvSpPr/>
          <p:nvPr/>
        </p:nvSpPr>
        <p:spPr>
          <a:xfrm>
            <a:off x="4709160" y="3337560"/>
            <a:ext cx="4114800" cy="1463040"/>
          </a:xfrm>
          <a:prstGeom prst="rect">
            <a:avLst/>
          </a:prstGeom>
          <a:solidFill>
            <a:srgbClr val="0D1B2E"/>
          </a:solidFill>
          <a:ln w="6350">
            <a:solidFill>
              <a:srgbClr val="1E3A5F"/>
            </a:solidFill>
            <a:prstDash val="solid"/>
          </a:ln>
        </p:spPr>
      </p:sp>
      <p:sp>
        <p:nvSpPr>
          <p:cNvPr id="23" name="Shape 21"/>
          <p:cNvSpPr/>
          <p:nvPr/>
        </p:nvSpPr>
        <p:spPr>
          <a:xfrm>
            <a:off x="4709160" y="3337560"/>
            <a:ext cx="54864" cy="1463040"/>
          </a:xfrm>
          <a:prstGeom prst="rect">
            <a:avLst/>
          </a:prstGeom>
          <a:solidFill>
            <a:srgbClr val="F59E0B"/>
          </a:solidFill>
          <a:ln w="12700">
            <a:solidFill>
              <a:srgbClr val="F59E0B"/>
            </a:solidFill>
            <a:prstDash val="solid"/>
          </a:ln>
        </p:spPr>
      </p:sp>
      <p:sp>
        <p:nvSpPr>
          <p:cNvPr id="24" name="Text 22"/>
          <p:cNvSpPr/>
          <p:nvPr/>
        </p:nvSpPr>
        <p:spPr>
          <a:xfrm>
            <a:off x="4892040" y="3429000"/>
            <a:ext cx="3657600" cy="320040"/>
          </a:xfrm>
          <a:prstGeom prst="rect">
            <a:avLst/>
          </a:prstGeom>
          <a:noFill/>
          <a:ln/>
        </p:spPr>
        <p:txBody>
          <a:bodyPr wrap="square" rtlCol="0" anchor="ctr"/>
          <a:lstStyle/>
          <a:p>
            <a:pPr indent="0" marL="0">
              <a:buNone/>
            </a:pPr>
            <a:r>
              <a:rPr lang="en-US" sz="1300" b="1" dirty="0">
                <a:solidFill>
                  <a:srgbClr val="F59E0B"/>
                </a:solidFill>
                <a:latin typeface="Arial" pitchFamily="34" charset="0"/>
                <a:ea typeface="Arial" pitchFamily="34" charset="-122"/>
                <a:cs typeface="Arial" pitchFamily="34" charset="-120"/>
              </a:rPr>
              <a:t>h34rtb34t</a:t>
            </a:r>
            <a:endParaRPr lang="en-US" sz="1300" dirty="0"/>
          </a:p>
        </p:txBody>
      </p:sp>
      <p:sp>
        <p:nvSpPr>
          <p:cNvPr id="25" name="Text 23"/>
          <p:cNvSpPr/>
          <p:nvPr/>
        </p:nvSpPr>
        <p:spPr>
          <a:xfrm>
            <a:off x="4892040" y="3721608"/>
            <a:ext cx="3657600" cy="256032"/>
          </a:xfrm>
          <a:prstGeom prst="rect">
            <a:avLst/>
          </a:prstGeom>
          <a:noFill/>
          <a:ln/>
        </p:spPr>
        <p:txBody>
          <a:bodyPr wrap="square" rtlCol="0" anchor="ctr"/>
          <a:lstStyle/>
          <a:p>
            <a:pPr indent="0" marL="0">
              <a:buNone/>
            </a:pPr>
            <a:r>
              <a:rPr lang="en-US" sz="1000" i="1" dirty="0">
                <a:solidFill>
                  <a:srgbClr val="64748B"/>
                </a:solidFill>
                <a:latin typeface="Arial" pitchFamily="34" charset="0"/>
                <a:ea typeface="Arial" pitchFamily="34" charset="-122"/>
                <a:cs typeface="Arial" pitchFamily="34" charset="-120"/>
              </a:rPr>
              <a:t>Community / Granite 4</a:t>
            </a:r>
            <a:endParaRPr lang="en-US" sz="1000" dirty="0"/>
          </a:p>
        </p:txBody>
      </p:sp>
      <p:sp>
        <p:nvSpPr>
          <p:cNvPr id="26" name="Text 24"/>
          <p:cNvSpPr/>
          <p:nvPr/>
        </p:nvSpPr>
        <p:spPr>
          <a:xfrm>
            <a:off x="4892040" y="3995928"/>
            <a:ext cx="3657600" cy="713232"/>
          </a:xfrm>
          <a:prstGeom prst="rect">
            <a:avLst/>
          </a:prstGeom>
          <a:noFill/>
          <a:ln/>
        </p:spPr>
        <p:txBody>
          <a:bodyPr wrap="square" rtlCol="0" anchor="t"/>
          <a:lstStyle/>
          <a:p>
            <a:pPr indent="0" marL="0">
              <a:buNone/>
            </a:pPr>
            <a:r>
              <a:rPr lang="en-US" sz="950" dirty="0">
                <a:solidFill>
                  <a:srgbClr val="F1F5F9"/>
                </a:solidFill>
                <a:latin typeface="Arial" pitchFamily="34" charset="0"/>
                <a:ea typeface="Arial" pitchFamily="34" charset="-122"/>
                <a:cs typeface="Arial" pitchFamily="34" charset="-120"/>
              </a:rPr>
              <a:t>Enterprise AI managing community operations. Handles onboarding, support, and keeps the conversation going across Telegram, Discord, and X.</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JOIN NOW</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How to Participate</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Pre-ICO is live. Get in before the market prices it.</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914400" y="1691640"/>
            <a:ext cx="822960" cy="822960"/>
          </a:xfrm>
          <a:prstGeom prst="ellipse">
            <a:avLst/>
          </a:prstGeom>
          <a:solidFill>
            <a:srgbClr val="00B4D8"/>
          </a:solidFill>
          <a:ln w="12700">
            <a:solidFill>
              <a:srgbClr val="00B4D8"/>
            </a:solidFill>
            <a:prstDash val="solid"/>
          </a:ln>
        </p:spPr>
      </p:sp>
      <p:sp>
        <p:nvSpPr>
          <p:cNvPr id="8" name="Text 6"/>
          <p:cNvSpPr/>
          <p:nvPr/>
        </p:nvSpPr>
        <p:spPr>
          <a:xfrm>
            <a:off x="914400" y="1719072"/>
            <a:ext cx="822960" cy="777240"/>
          </a:xfrm>
          <a:prstGeom prst="rect">
            <a:avLst/>
          </a:prstGeom>
          <a:noFill/>
          <a:ln/>
        </p:spPr>
        <p:txBody>
          <a:bodyPr wrap="square" rtlCol="0" anchor="ctr"/>
          <a:lstStyle/>
          <a:p>
            <a:pPr algn="ctr" indent="0" marL="0">
              <a:buNone/>
            </a:pPr>
            <a:r>
              <a:rPr lang="en-US" sz="2200" b="1" dirty="0">
                <a:solidFill>
                  <a:srgbClr val="060D1A"/>
                </a:solidFill>
                <a:latin typeface="Arial" pitchFamily="34" charset="0"/>
                <a:ea typeface="Arial" pitchFamily="34" charset="-122"/>
                <a:cs typeface="Arial" pitchFamily="34" charset="-120"/>
              </a:rPr>
              <a:t>1</a:t>
            </a:r>
            <a:endParaRPr lang="en-US" sz="2200" dirty="0"/>
          </a:p>
        </p:txBody>
      </p:sp>
      <p:sp>
        <p:nvSpPr>
          <p:cNvPr id="9" name="Text 7"/>
          <p:cNvSpPr/>
          <p:nvPr/>
        </p:nvSpPr>
        <p:spPr>
          <a:xfrm>
            <a:off x="320040" y="2606040"/>
            <a:ext cx="2011680" cy="365760"/>
          </a:xfrm>
          <a:prstGeom prst="rect">
            <a:avLst/>
          </a:prstGeom>
          <a:noFill/>
          <a:ln/>
        </p:spPr>
        <p:txBody>
          <a:bodyPr wrap="square" rtlCol="0" anchor="ctr"/>
          <a:lstStyle/>
          <a:p>
            <a:pPr algn="ctr" indent="0" marL="0">
              <a:buNone/>
            </a:pPr>
            <a:r>
              <a:rPr lang="en-US" sz="1300" b="1" dirty="0">
                <a:solidFill>
                  <a:srgbClr val="00B4D8"/>
                </a:solidFill>
                <a:latin typeface="Arial" pitchFamily="34" charset="0"/>
                <a:ea typeface="Arial" pitchFamily="34" charset="-122"/>
                <a:cs typeface="Arial" pitchFamily="34" charset="-120"/>
              </a:rPr>
              <a:t>Register</a:t>
            </a:r>
            <a:endParaRPr lang="en-US" sz="1300" dirty="0"/>
          </a:p>
        </p:txBody>
      </p:sp>
      <p:sp>
        <p:nvSpPr>
          <p:cNvPr id="10" name="Text 8"/>
          <p:cNvSpPr/>
          <p:nvPr/>
        </p:nvSpPr>
        <p:spPr>
          <a:xfrm>
            <a:off x="320040" y="2999232"/>
            <a:ext cx="2011680" cy="822960"/>
          </a:xfrm>
          <a:prstGeom prst="rect">
            <a:avLst/>
          </a:prstGeom>
          <a:noFill/>
          <a:ln/>
        </p:spPr>
        <p:txBody>
          <a:bodyPr wrap="square" rtlCol="0" anchor="ctr"/>
          <a:lstStyle/>
          <a:p>
            <a:pPr algn="ctr" indent="0" marL="0">
              <a:buNone/>
            </a:pPr>
            <a:r>
              <a:rPr lang="en-US" sz="1000" dirty="0">
                <a:solidFill>
                  <a:srgbClr val="F1F5F9"/>
                </a:solidFill>
                <a:latin typeface="Arial" pitchFamily="34" charset="0"/>
                <a:ea typeface="Arial" pitchFamily="34" charset="-122"/>
                <a:cs typeface="Arial" pitchFamily="34" charset="-120"/>
              </a:rPr>
              <a:t>Go to ico.decntai.com and create your account. Email verification required.</a:t>
            </a:r>
            <a:endParaRPr lang="en-US" sz="1000" dirty="0"/>
          </a:p>
        </p:txBody>
      </p:sp>
      <p:sp>
        <p:nvSpPr>
          <p:cNvPr id="11" name="Shape 9"/>
          <p:cNvSpPr/>
          <p:nvPr/>
        </p:nvSpPr>
        <p:spPr>
          <a:xfrm>
            <a:off x="3127248" y="1691640"/>
            <a:ext cx="822960" cy="822960"/>
          </a:xfrm>
          <a:prstGeom prst="ellipse">
            <a:avLst/>
          </a:prstGeom>
          <a:solidFill>
            <a:srgbClr val="10B981"/>
          </a:solidFill>
          <a:ln w="12700">
            <a:solidFill>
              <a:srgbClr val="10B981"/>
            </a:solidFill>
            <a:prstDash val="solid"/>
          </a:ln>
        </p:spPr>
      </p:sp>
      <p:sp>
        <p:nvSpPr>
          <p:cNvPr id="12" name="Text 10"/>
          <p:cNvSpPr/>
          <p:nvPr/>
        </p:nvSpPr>
        <p:spPr>
          <a:xfrm>
            <a:off x="3127248" y="1719072"/>
            <a:ext cx="822960" cy="777240"/>
          </a:xfrm>
          <a:prstGeom prst="rect">
            <a:avLst/>
          </a:prstGeom>
          <a:noFill/>
          <a:ln/>
        </p:spPr>
        <p:txBody>
          <a:bodyPr wrap="square" rtlCol="0" anchor="ctr"/>
          <a:lstStyle/>
          <a:p>
            <a:pPr algn="ctr" indent="0" marL="0">
              <a:buNone/>
            </a:pPr>
            <a:r>
              <a:rPr lang="en-US" sz="2200" b="1" dirty="0">
                <a:solidFill>
                  <a:srgbClr val="060D1A"/>
                </a:solidFill>
                <a:latin typeface="Arial" pitchFamily="34" charset="0"/>
                <a:ea typeface="Arial" pitchFamily="34" charset="-122"/>
                <a:cs typeface="Arial" pitchFamily="34" charset="-120"/>
              </a:rPr>
              <a:t>2</a:t>
            </a:r>
            <a:endParaRPr lang="en-US" sz="2200" dirty="0"/>
          </a:p>
        </p:txBody>
      </p:sp>
      <p:sp>
        <p:nvSpPr>
          <p:cNvPr id="13" name="Text 11"/>
          <p:cNvSpPr/>
          <p:nvPr/>
        </p:nvSpPr>
        <p:spPr>
          <a:xfrm>
            <a:off x="2532888" y="2606040"/>
            <a:ext cx="2011680" cy="365760"/>
          </a:xfrm>
          <a:prstGeom prst="rect">
            <a:avLst/>
          </a:prstGeom>
          <a:noFill/>
          <a:ln/>
        </p:spPr>
        <p:txBody>
          <a:bodyPr wrap="square" rtlCol="0" anchor="ctr"/>
          <a:lstStyle/>
          <a:p>
            <a:pPr algn="ctr" indent="0" marL="0">
              <a:buNone/>
            </a:pPr>
            <a:r>
              <a:rPr lang="en-US" sz="1300" b="1" dirty="0">
                <a:solidFill>
                  <a:srgbClr val="10B981"/>
                </a:solidFill>
                <a:latin typeface="Arial" pitchFamily="34" charset="0"/>
                <a:ea typeface="Arial" pitchFamily="34" charset="-122"/>
                <a:cs typeface="Arial" pitchFamily="34" charset="-120"/>
              </a:rPr>
              <a:t>Generate Wallet</a:t>
            </a:r>
            <a:endParaRPr lang="en-US" sz="1300" dirty="0"/>
          </a:p>
        </p:txBody>
      </p:sp>
      <p:sp>
        <p:nvSpPr>
          <p:cNvPr id="14" name="Text 12"/>
          <p:cNvSpPr/>
          <p:nvPr/>
        </p:nvSpPr>
        <p:spPr>
          <a:xfrm>
            <a:off x="2532888" y="2999232"/>
            <a:ext cx="2011680" cy="822960"/>
          </a:xfrm>
          <a:prstGeom prst="rect">
            <a:avLst/>
          </a:prstGeom>
          <a:noFill/>
          <a:ln/>
        </p:spPr>
        <p:txBody>
          <a:bodyPr wrap="square" rtlCol="0" anchor="ctr"/>
          <a:lstStyle/>
          <a:p>
            <a:pPr algn="ctr" indent="0" marL="0">
              <a:buNone/>
            </a:pPr>
            <a:r>
              <a:rPr lang="en-US" sz="1000" dirty="0">
                <a:solidFill>
                  <a:srgbClr val="F1F5F9"/>
                </a:solidFill>
                <a:latin typeface="Arial" pitchFamily="34" charset="0"/>
                <a:ea typeface="Arial" pitchFamily="34" charset="-122"/>
                <a:cs typeface="Arial" pitchFamily="34" charset="-120"/>
              </a:rPr>
              <a:t>The platform generates a Solana wallet for you. Save your seed phrase.</a:t>
            </a:r>
            <a:endParaRPr lang="en-US" sz="1000" dirty="0"/>
          </a:p>
        </p:txBody>
      </p:sp>
      <p:sp>
        <p:nvSpPr>
          <p:cNvPr id="15" name="Shape 13"/>
          <p:cNvSpPr/>
          <p:nvPr/>
        </p:nvSpPr>
        <p:spPr>
          <a:xfrm>
            <a:off x="5340096" y="1691640"/>
            <a:ext cx="822960" cy="822960"/>
          </a:xfrm>
          <a:prstGeom prst="ellipse">
            <a:avLst/>
          </a:prstGeom>
          <a:solidFill>
            <a:srgbClr val="8B5CF6"/>
          </a:solidFill>
          <a:ln w="12700">
            <a:solidFill>
              <a:srgbClr val="8B5CF6"/>
            </a:solidFill>
            <a:prstDash val="solid"/>
          </a:ln>
        </p:spPr>
      </p:sp>
      <p:sp>
        <p:nvSpPr>
          <p:cNvPr id="16" name="Text 14"/>
          <p:cNvSpPr/>
          <p:nvPr/>
        </p:nvSpPr>
        <p:spPr>
          <a:xfrm>
            <a:off x="5340096" y="1719072"/>
            <a:ext cx="822960" cy="777240"/>
          </a:xfrm>
          <a:prstGeom prst="rect">
            <a:avLst/>
          </a:prstGeom>
          <a:noFill/>
          <a:ln/>
        </p:spPr>
        <p:txBody>
          <a:bodyPr wrap="square" rtlCol="0" anchor="ctr"/>
          <a:lstStyle/>
          <a:p>
            <a:pPr algn="ctr" indent="0" marL="0">
              <a:buNone/>
            </a:pPr>
            <a:r>
              <a:rPr lang="en-US" sz="2200" b="1" dirty="0">
                <a:solidFill>
                  <a:srgbClr val="060D1A"/>
                </a:solidFill>
                <a:latin typeface="Arial" pitchFamily="34" charset="0"/>
                <a:ea typeface="Arial" pitchFamily="34" charset="-122"/>
                <a:cs typeface="Arial" pitchFamily="34" charset="-120"/>
              </a:rPr>
              <a:t>3</a:t>
            </a:r>
            <a:endParaRPr lang="en-US" sz="2200" dirty="0"/>
          </a:p>
        </p:txBody>
      </p:sp>
      <p:sp>
        <p:nvSpPr>
          <p:cNvPr id="17" name="Text 15"/>
          <p:cNvSpPr/>
          <p:nvPr/>
        </p:nvSpPr>
        <p:spPr>
          <a:xfrm>
            <a:off x="4745736" y="2606040"/>
            <a:ext cx="2011680" cy="365760"/>
          </a:xfrm>
          <a:prstGeom prst="rect">
            <a:avLst/>
          </a:prstGeom>
          <a:noFill/>
          <a:ln/>
        </p:spPr>
        <p:txBody>
          <a:bodyPr wrap="square" rtlCol="0" anchor="ctr"/>
          <a:lstStyle/>
          <a:p>
            <a:pPr algn="ctr" indent="0" marL="0">
              <a:buNone/>
            </a:pPr>
            <a:r>
              <a:rPr lang="en-US" sz="1300" b="1" dirty="0">
                <a:solidFill>
                  <a:srgbClr val="8B5CF6"/>
                </a:solidFill>
                <a:latin typeface="Arial" pitchFamily="34" charset="0"/>
                <a:ea typeface="Arial" pitchFamily="34" charset="-122"/>
                <a:cs typeface="Arial" pitchFamily="34" charset="-120"/>
              </a:rPr>
              <a:t>Fund &amp; Buy</a:t>
            </a:r>
            <a:endParaRPr lang="en-US" sz="1300" dirty="0"/>
          </a:p>
        </p:txBody>
      </p:sp>
      <p:sp>
        <p:nvSpPr>
          <p:cNvPr id="18" name="Text 16"/>
          <p:cNvSpPr/>
          <p:nvPr/>
        </p:nvSpPr>
        <p:spPr>
          <a:xfrm>
            <a:off x="4745736" y="2999232"/>
            <a:ext cx="2011680" cy="822960"/>
          </a:xfrm>
          <a:prstGeom prst="rect">
            <a:avLst/>
          </a:prstGeom>
          <a:noFill/>
          <a:ln/>
        </p:spPr>
        <p:txBody>
          <a:bodyPr wrap="square" rtlCol="0" anchor="ctr"/>
          <a:lstStyle/>
          <a:p>
            <a:pPr algn="ctr" indent="0" marL="0">
              <a:buNone/>
            </a:pPr>
            <a:r>
              <a:rPr lang="en-US" sz="1000" dirty="0">
                <a:solidFill>
                  <a:srgbClr val="F1F5F9"/>
                </a:solidFill>
                <a:latin typeface="Arial" pitchFamily="34" charset="0"/>
                <a:ea typeface="Arial" pitchFamily="34" charset="-122"/>
                <a:cs typeface="Arial" pitchFamily="34" charset="-120"/>
              </a:rPr>
              <a:t>Send SOL to your wallet. 1 SOL = 1,000 DECNT + 20% early bonus.</a:t>
            </a:r>
            <a:endParaRPr lang="en-US" sz="1000" dirty="0"/>
          </a:p>
        </p:txBody>
      </p:sp>
      <p:sp>
        <p:nvSpPr>
          <p:cNvPr id="19" name="Shape 17"/>
          <p:cNvSpPr/>
          <p:nvPr/>
        </p:nvSpPr>
        <p:spPr>
          <a:xfrm>
            <a:off x="7552944" y="1691640"/>
            <a:ext cx="822960" cy="822960"/>
          </a:xfrm>
          <a:prstGeom prst="ellipse">
            <a:avLst/>
          </a:prstGeom>
          <a:solidFill>
            <a:srgbClr val="F59E0B"/>
          </a:solidFill>
          <a:ln w="12700">
            <a:solidFill>
              <a:srgbClr val="F59E0B"/>
            </a:solidFill>
            <a:prstDash val="solid"/>
          </a:ln>
        </p:spPr>
      </p:sp>
      <p:sp>
        <p:nvSpPr>
          <p:cNvPr id="20" name="Text 18"/>
          <p:cNvSpPr/>
          <p:nvPr/>
        </p:nvSpPr>
        <p:spPr>
          <a:xfrm>
            <a:off x="7552944" y="1719072"/>
            <a:ext cx="822960" cy="777240"/>
          </a:xfrm>
          <a:prstGeom prst="rect">
            <a:avLst/>
          </a:prstGeom>
          <a:noFill/>
          <a:ln/>
        </p:spPr>
        <p:txBody>
          <a:bodyPr wrap="square" rtlCol="0" anchor="ctr"/>
          <a:lstStyle/>
          <a:p>
            <a:pPr algn="ctr" indent="0" marL="0">
              <a:buNone/>
            </a:pPr>
            <a:r>
              <a:rPr lang="en-US" sz="2200" b="1" dirty="0">
                <a:solidFill>
                  <a:srgbClr val="060D1A"/>
                </a:solidFill>
                <a:latin typeface="Arial" pitchFamily="34" charset="0"/>
                <a:ea typeface="Arial" pitchFamily="34" charset="-122"/>
                <a:cs typeface="Arial" pitchFamily="34" charset="-120"/>
              </a:rPr>
              <a:t>4</a:t>
            </a:r>
            <a:endParaRPr lang="en-US" sz="2200" dirty="0"/>
          </a:p>
        </p:txBody>
      </p:sp>
      <p:sp>
        <p:nvSpPr>
          <p:cNvPr id="21" name="Text 19"/>
          <p:cNvSpPr/>
          <p:nvPr/>
        </p:nvSpPr>
        <p:spPr>
          <a:xfrm>
            <a:off x="6958584" y="2606040"/>
            <a:ext cx="2011680" cy="365760"/>
          </a:xfrm>
          <a:prstGeom prst="rect">
            <a:avLst/>
          </a:prstGeom>
          <a:noFill/>
          <a:ln/>
        </p:spPr>
        <p:txBody>
          <a:bodyPr wrap="square" rtlCol="0" anchor="ctr"/>
          <a:lstStyle/>
          <a:p>
            <a:pPr algn="ctr" indent="0" marL="0">
              <a:buNone/>
            </a:pPr>
            <a:r>
              <a:rPr lang="en-US" sz="1300" b="1" dirty="0">
                <a:solidFill>
                  <a:srgbClr val="F59E0B"/>
                </a:solidFill>
                <a:latin typeface="Arial" pitchFamily="34" charset="0"/>
                <a:ea typeface="Arial" pitchFamily="34" charset="-122"/>
                <a:cs typeface="Arial" pitchFamily="34" charset="-120"/>
              </a:rPr>
              <a:t>Airdrop</a:t>
            </a:r>
            <a:endParaRPr lang="en-US" sz="1300" dirty="0"/>
          </a:p>
        </p:txBody>
      </p:sp>
      <p:sp>
        <p:nvSpPr>
          <p:cNvPr id="22" name="Text 20"/>
          <p:cNvSpPr/>
          <p:nvPr/>
        </p:nvSpPr>
        <p:spPr>
          <a:xfrm>
            <a:off x="6958584" y="2999232"/>
            <a:ext cx="2011680" cy="822960"/>
          </a:xfrm>
          <a:prstGeom prst="rect">
            <a:avLst/>
          </a:prstGeom>
          <a:noFill/>
          <a:ln/>
        </p:spPr>
        <p:txBody>
          <a:bodyPr wrap="square" rtlCol="0" anchor="ctr"/>
          <a:lstStyle/>
          <a:p>
            <a:pPr algn="ctr" indent="0" marL="0">
              <a:buNone/>
            </a:pPr>
            <a:r>
              <a:rPr lang="en-US" sz="1000" dirty="0">
                <a:solidFill>
                  <a:srgbClr val="F1F5F9"/>
                </a:solidFill>
                <a:latin typeface="Arial" pitchFamily="34" charset="0"/>
                <a:ea typeface="Arial" pitchFamily="34" charset="-122"/>
                <a:cs typeface="Arial" pitchFamily="34" charset="-120"/>
              </a:rPr>
              <a:t>Complete social tasks (Twitter, Telegram, Reddit) to earn free DECNT.</a:t>
            </a:r>
            <a:endParaRPr lang="en-US" sz="1000" dirty="0"/>
          </a:p>
        </p:txBody>
      </p:sp>
      <p:sp>
        <p:nvSpPr>
          <p:cNvPr id="23" name="Shape 21"/>
          <p:cNvSpPr/>
          <p:nvPr/>
        </p:nvSpPr>
        <p:spPr>
          <a:xfrm>
            <a:off x="365760" y="3977640"/>
            <a:ext cx="8412480" cy="868680"/>
          </a:xfrm>
          <a:prstGeom prst="rect">
            <a:avLst/>
          </a:prstGeom>
          <a:solidFill>
            <a:srgbClr val="001F3D"/>
          </a:solidFill>
          <a:ln w="10160">
            <a:solidFill>
              <a:srgbClr val="00B4D8"/>
            </a:solidFill>
            <a:prstDash val="solid"/>
          </a:ln>
        </p:spPr>
      </p:sp>
      <p:sp>
        <p:nvSpPr>
          <p:cNvPr id="24" name="Text 22"/>
          <p:cNvSpPr/>
          <p:nvPr/>
        </p:nvSpPr>
        <p:spPr>
          <a:xfrm>
            <a:off x="365760" y="3977640"/>
            <a:ext cx="8412480" cy="868680"/>
          </a:xfrm>
          <a:prstGeom prst="rect">
            <a:avLst/>
          </a:prstGeom>
          <a:noFill/>
          <a:ln/>
        </p:spPr>
        <p:txBody>
          <a:bodyPr wrap="square" rtlCol="0" anchor="ctr"/>
          <a:lstStyle/>
          <a:p>
            <a:pPr algn="ctr" indent="0" marL="0">
              <a:buNone/>
            </a:pPr>
            <a:r>
              <a:rPr lang="en-US" sz="2000" b="1" dirty="0">
                <a:solidFill>
                  <a:srgbClr val="00B4D8"/>
                </a:solidFill>
                <a:latin typeface="Arial" pitchFamily="34" charset="0"/>
                <a:ea typeface="Arial" pitchFamily="34" charset="-122"/>
                <a:cs typeface="Arial" pitchFamily="34" charset="-120"/>
              </a:rPr>
              <a:t>ico.decntai.com</a:t>
            </a:r>
            <a:pPr algn="ctr" indent="0" marL="0">
              <a:buNone/>
            </a:pPr>
            <a:r>
              <a:rPr lang="en-US" sz="1400" dirty="0">
                <a:solidFill>
                  <a:srgbClr val="64748B"/>
                </a:solidFill>
                <a:latin typeface="Arial" pitchFamily="34" charset="0"/>
                <a:ea typeface="Arial" pitchFamily="34" charset="-122"/>
                <a:cs typeface="Arial" pitchFamily="34" charset="-120"/>
              </a:rPr>
              <a:t>  |  </a:t>
            </a:r>
            <a:pPr algn="ctr" indent="0" marL="0">
              <a:buNone/>
            </a:pPr>
            <a:r>
              <a:rPr lang="en-US" sz="1400" dirty="0">
                <a:solidFill>
                  <a:srgbClr val="F1F5F9"/>
                </a:solidFill>
                <a:latin typeface="Arial" pitchFamily="34" charset="0"/>
                <a:ea typeface="Arial" pitchFamily="34" charset="-122"/>
                <a:cs typeface="Arial" pitchFamily="34" charset="-120"/>
              </a:rPr>
              <a:t>1 SOL = 1,200 DECNT (with bonus)</a:t>
            </a:r>
            <a:pPr algn="ctr" indent="0" marL="0">
              <a:buNone/>
            </a:pPr>
            <a:r>
              <a:rPr lang="en-US" sz="1400" dirty="0">
                <a:solidFill>
                  <a:srgbClr val="64748B"/>
                </a:solidFill>
                <a:latin typeface="Arial" pitchFamily="34" charset="0"/>
                <a:ea typeface="Arial" pitchFamily="34" charset="-122"/>
                <a:cs typeface="Arial" pitchFamily="34" charset="-120"/>
              </a:rPr>
              <a:t>  |  </a:t>
            </a:r>
            <a:pPr algn="ctr" indent="0" marL="0">
              <a:buNone/>
            </a:pPr>
            <a:r>
              <a:rPr lang="en-US" sz="1300" dirty="0">
                <a:solidFill>
                  <a:srgbClr val="8B5CF6"/>
                </a:solidFill>
                <a:latin typeface="Arial" pitchFamily="34" charset="0"/>
                <a:ea typeface="Arial" pitchFamily="34" charset="-122"/>
                <a:cs typeface="Arial" pitchFamily="34" charset="-120"/>
              </a:rPr>
              <a:t>t.me/decntai1</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60D1A"/>
        </a:solidFill>
      </p:bgPr>
    </p:bg>
    <p:spTree>
      <p:nvGrpSpPr>
        <p:cNvPr id="1" name=""/>
        <p:cNvGrpSpPr/>
        <p:nvPr/>
      </p:nvGrpSpPr>
      <p:grpSpPr>
        <a:xfrm>
          <a:off x="0" y="0"/>
          <a:ext cx="0" cy="0"/>
          <a:chOff x="0" y="0"/>
          <a:chExt cx="0" cy="0"/>
        </a:xfrm>
      </p:grpSpPr>
      <p:sp>
        <p:nvSpPr>
          <p:cNvPr id="2" name="Shape 0"/>
          <p:cNvSpPr/>
          <p:nvPr/>
        </p:nvSpPr>
        <p:spPr>
          <a:xfrm>
            <a:off x="2743200" y="457200"/>
            <a:ext cx="3657600" cy="3657600"/>
          </a:xfrm>
          <a:prstGeom prst="ellipse">
            <a:avLst/>
          </a:prstGeom>
          <a:solidFill>
            <a:srgbClr val="001A33"/>
          </a:solidFill>
          <a:ln w="12700">
            <a:solidFill>
              <a:srgbClr val="001A33"/>
            </a:solidFill>
            <a:prstDash val="solid"/>
          </a:ln>
        </p:spPr>
      </p:sp>
      <p:sp>
        <p:nvSpPr>
          <p:cNvPr id="3" name="Text 1"/>
          <p:cNvSpPr/>
          <p:nvPr/>
        </p:nvSpPr>
        <p:spPr>
          <a:xfrm>
            <a:off x="457200" y="731520"/>
            <a:ext cx="8229600" cy="2286000"/>
          </a:xfrm>
          <a:prstGeom prst="rect">
            <a:avLst/>
          </a:prstGeom>
          <a:noFill/>
          <a:ln/>
        </p:spPr>
        <p:txBody>
          <a:bodyPr wrap="square" rtlCol="0" anchor="ctr"/>
          <a:lstStyle/>
          <a:p>
            <a:pPr algn="ctr" indent="0" marL="0">
              <a:buNone/>
            </a:pPr>
            <a:r>
              <a:rPr lang="en-US" sz="3600" b="1" dirty="0">
                <a:solidFill>
                  <a:srgbClr val="F1F5F9"/>
                </a:solidFill>
                <a:latin typeface="Arial" pitchFamily="34" charset="0"/>
                <a:ea typeface="Arial" pitchFamily="34" charset="-122"/>
                <a:cs typeface="Arial" pitchFamily="34" charset="-120"/>
              </a:rPr>
              <a:t>"Your hardware.</a:t>
            </a:r>
            <a:endParaRPr lang="en-US" sz="3600" dirty="0"/>
          </a:p>
          <a:p>
            <a:pPr algn="ctr" indent="0" marL="0">
              <a:buNone/>
            </a:pPr>
            <a:r>
              <a:rPr lang="en-US" sz="3600" b="1" dirty="0">
                <a:solidFill>
                  <a:srgbClr val="F1F5F9"/>
                </a:solidFill>
                <a:latin typeface="Arial" pitchFamily="34" charset="0"/>
                <a:ea typeface="Arial" pitchFamily="34" charset="-122"/>
                <a:cs typeface="Arial" pitchFamily="34" charset="-120"/>
              </a:rPr>
              <a:t>Your rules.</a:t>
            </a:r>
            <a:endParaRPr lang="en-US" sz="3600" dirty="0"/>
          </a:p>
          <a:p>
            <a:pPr algn="ctr" indent="0" marL="0">
              <a:buNone/>
            </a:pPr>
            <a:r>
              <a:rPr lang="en-US" sz="3600" b="1" dirty="0">
                <a:solidFill>
                  <a:srgbClr val="F1F5F9"/>
                </a:solidFill>
                <a:latin typeface="Arial" pitchFamily="34" charset="0"/>
                <a:ea typeface="Arial" pitchFamily="34" charset="-122"/>
                <a:cs typeface="Arial" pitchFamily="34" charset="-120"/>
              </a:rPr>
              <a:t>Your earnings."</a:t>
            </a:r>
            <a:endParaRPr lang="en-US" sz="3600" dirty="0"/>
          </a:p>
        </p:txBody>
      </p:sp>
      <p:sp>
        <p:nvSpPr>
          <p:cNvPr id="4" name="Shape 2"/>
          <p:cNvSpPr/>
          <p:nvPr/>
        </p:nvSpPr>
        <p:spPr>
          <a:xfrm>
            <a:off x="2743200" y="3108960"/>
            <a:ext cx="3657600" cy="27432"/>
          </a:xfrm>
          <a:prstGeom prst="rect">
            <a:avLst/>
          </a:prstGeom>
          <a:solidFill>
            <a:srgbClr val="00B4D8"/>
          </a:solidFill>
          <a:ln w="12700">
            <a:solidFill>
              <a:srgbClr val="00B4D8"/>
            </a:solidFill>
            <a:prstDash val="solid"/>
          </a:ln>
        </p:spPr>
      </p:sp>
      <p:sp>
        <p:nvSpPr>
          <p:cNvPr id="5" name="Text 3"/>
          <p:cNvSpPr/>
          <p:nvPr/>
        </p:nvSpPr>
        <p:spPr>
          <a:xfrm>
            <a:off x="457200" y="3200400"/>
            <a:ext cx="8229600" cy="457200"/>
          </a:xfrm>
          <a:prstGeom prst="rect">
            <a:avLst/>
          </a:prstGeom>
          <a:noFill/>
          <a:ln/>
        </p:spPr>
        <p:txBody>
          <a:bodyPr wrap="square" rtlCol="0" anchor="ctr"/>
          <a:lstStyle/>
          <a:p>
            <a:pPr algn="ctr" indent="0" marL="0">
              <a:buNone/>
            </a:pPr>
            <a:r>
              <a:rPr lang="en-US" sz="1600" dirty="0">
                <a:solidFill>
                  <a:srgbClr val="64748B"/>
                </a:solidFill>
                <a:latin typeface="Arial" pitchFamily="34" charset="0"/>
                <a:ea typeface="Arial" pitchFamily="34" charset="-122"/>
                <a:cs typeface="Arial" pitchFamily="34" charset="-120"/>
              </a:rPr>
              <a:t>DEcentAI — Decentralized AI Compute Infrastructure</a:t>
            </a:r>
            <a:endParaRPr lang="en-US" sz="1600" dirty="0"/>
          </a:p>
        </p:txBody>
      </p:sp>
      <p:sp>
        <p:nvSpPr>
          <p:cNvPr id="6" name="Text 4"/>
          <p:cNvSpPr/>
          <p:nvPr/>
        </p:nvSpPr>
        <p:spPr>
          <a:xfrm>
            <a:off x="365760" y="3840480"/>
            <a:ext cx="1554480" cy="822960"/>
          </a:xfrm>
          <a:prstGeom prst="rect">
            <a:avLst/>
          </a:prstGeom>
          <a:noFill/>
          <a:ln/>
        </p:spPr>
        <p:txBody>
          <a:bodyPr wrap="square" rtlCol="0" anchor="ctr"/>
          <a:lstStyle/>
          <a:p>
            <a:pPr algn="ctr" indent="0" marL="0">
              <a:buNone/>
            </a:pPr>
            <a:r>
              <a:rPr lang="en-US" sz="900" dirty="0">
                <a:solidFill>
                  <a:srgbClr val="00B4D8"/>
                </a:solidFill>
                <a:latin typeface="Arial" pitchFamily="34" charset="0"/>
                <a:ea typeface="Arial" pitchFamily="34" charset="-122"/>
                <a:cs typeface="Arial" pitchFamily="34" charset="-120"/>
              </a:rPr>
              <a:t>🌐 Website</a:t>
            </a:r>
            <a:endParaRPr lang="en-US" sz="900" dirty="0"/>
          </a:p>
          <a:p>
            <a:pPr algn="ctr" indent="0" marL="0">
              <a:buNone/>
            </a:pPr>
            <a:r>
              <a:rPr lang="en-US" sz="900" dirty="0">
                <a:solidFill>
                  <a:srgbClr val="00B4D8"/>
                </a:solidFill>
                <a:latin typeface="Arial" pitchFamily="34" charset="0"/>
                <a:ea typeface="Arial" pitchFamily="34" charset="-122"/>
                <a:cs typeface="Arial" pitchFamily="34" charset="-120"/>
              </a:rPr>
              <a:t>decntai.com</a:t>
            </a:r>
            <a:endParaRPr lang="en-US" sz="900" dirty="0"/>
          </a:p>
        </p:txBody>
      </p:sp>
      <p:sp>
        <p:nvSpPr>
          <p:cNvPr id="7" name="Text 5"/>
          <p:cNvSpPr/>
          <p:nvPr/>
        </p:nvSpPr>
        <p:spPr>
          <a:xfrm>
            <a:off x="2084832" y="3840480"/>
            <a:ext cx="1554480" cy="822960"/>
          </a:xfrm>
          <a:prstGeom prst="rect">
            <a:avLst/>
          </a:prstGeom>
          <a:noFill/>
          <a:ln/>
        </p:spPr>
        <p:txBody>
          <a:bodyPr wrap="square" rtlCol="0" anchor="ctr"/>
          <a:lstStyle/>
          <a:p>
            <a:pPr algn="ctr" indent="0" marL="0">
              <a:buNone/>
            </a:pPr>
            <a:r>
              <a:rPr lang="en-US" sz="900" dirty="0">
                <a:solidFill>
                  <a:srgbClr val="F1F5F9"/>
                </a:solidFill>
                <a:latin typeface="Arial" pitchFamily="34" charset="0"/>
                <a:ea typeface="Arial" pitchFamily="34" charset="-122"/>
                <a:cs typeface="Arial" pitchFamily="34" charset="-120"/>
              </a:rPr>
              <a:t>🤖 Platform</a:t>
            </a:r>
            <a:endParaRPr lang="en-US" sz="900" dirty="0"/>
          </a:p>
          <a:p>
            <a:pPr algn="ctr" indent="0" marL="0">
              <a:buNone/>
            </a:pPr>
            <a:r>
              <a:rPr lang="en-US" sz="900" dirty="0">
                <a:solidFill>
                  <a:srgbClr val="F1F5F9"/>
                </a:solidFill>
                <a:latin typeface="Arial" pitchFamily="34" charset="0"/>
                <a:ea typeface="Arial" pitchFamily="34" charset="-122"/>
                <a:cs typeface="Arial" pitchFamily="34" charset="-120"/>
              </a:rPr>
              <a:t>ai.decntai.com</a:t>
            </a:r>
            <a:endParaRPr lang="en-US" sz="900" dirty="0"/>
          </a:p>
        </p:txBody>
      </p:sp>
      <p:sp>
        <p:nvSpPr>
          <p:cNvPr id="8" name="Text 6"/>
          <p:cNvSpPr/>
          <p:nvPr/>
        </p:nvSpPr>
        <p:spPr>
          <a:xfrm>
            <a:off x="3803904" y="3840480"/>
            <a:ext cx="1554480" cy="822960"/>
          </a:xfrm>
          <a:prstGeom prst="rect">
            <a:avLst/>
          </a:prstGeom>
          <a:noFill/>
          <a:ln/>
        </p:spPr>
        <p:txBody>
          <a:bodyPr wrap="square" rtlCol="0" anchor="ctr"/>
          <a:lstStyle/>
          <a:p>
            <a:pPr algn="ctr" indent="0" marL="0">
              <a:buNone/>
            </a:pPr>
            <a:r>
              <a:rPr lang="en-US" sz="900" dirty="0">
                <a:solidFill>
                  <a:srgbClr val="00B4D8"/>
                </a:solidFill>
                <a:latin typeface="Arial" pitchFamily="34" charset="0"/>
                <a:ea typeface="Arial" pitchFamily="34" charset="-122"/>
                <a:cs typeface="Arial" pitchFamily="34" charset="-120"/>
              </a:rPr>
              <a:t>🪙 ICO</a:t>
            </a:r>
            <a:endParaRPr lang="en-US" sz="900" dirty="0"/>
          </a:p>
          <a:p>
            <a:pPr algn="ctr" indent="0" marL="0">
              <a:buNone/>
            </a:pPr>
            <a:r>
              <a:rPr lang="en-US" sz="900" dirty="0">
                <a:solidFill>
                  <a:srgbClr val="00B4D8"/>
                </a:solidFill>
                <a:latin typeface="Arial" pitchFamily="34" charset="0"/>
                <a:ea typeface="Arial" pitchFamily="34" charset="-122"/>
                <a:cs typeface="Arial" pitchFamily="34" charset="-120"/>
              </a:rPr>
              <a:t>ico.decntai.com</a:t>
            </a:r>
            <a:endParaRPr lang="en-US" sz="900" dirty="0"/>
          </a:p>
        </p:txBody>
      </p:sp>
      <p:sp>
        <p:nvSpPr>
          <p:cNvPr id="9" name="Text 7"/>
          <p:cNvSpPr/>
          <p:nvPr/>
        </p:nvSpPr>
        <p:spPr>
          <a:xfrm>
            <a:off x="5522976" y="3840480"/>
            <a:ext cx="1554480" cy="822960"/>
          </a:xfrm>
          <a:prstGeom prst="rect">
            <a:avLst/>
          </a:prstGeom>
          <a:noFill/>
          <a:ln/>
        </p:spPr>
        <p:txBody>
          <a:bodyPr wrap="square" rtlCol="0" anchor="ctr"/>
          <a:lstStyle/>
          <a:p>
            <a:pPr algn="ctr" indent="0" marL="0">
              <a:buNone/>
            </a:pPr>
            <a:r>
              <a:rPr lang="en-US" sz="900" dirty="0">
                <a:solidFill>
                  <a:srgbClr val="F1F5F9"/>
                </a:solidFill>
                <a:latin typeface="Arial" pitchFamily="34" charset="0"/>
                <a:ea typeface="Arial" pitchFamily="34" charset="-122"/>
                <a:cs typeface="Arial" pitchFamily="34" charset="-120"/>
              </a:rPr>
              <a:t>💬 Telegram</a:t>
            </a:r>
            <a:endParaRPr lang="en-US" sz="900" dirty="0"/>
          </a:p>
          <a:p>
            <a:pPr algn="ctr" indent="0" marL="0">
              <a:buNone/>
            </a:pPr>
            <a:r>
              <a:rPr lang="en-US" sz="900" dirty="0">
                <a:solidFill>
                  <a:srgbClr val="F1F5F9"/>
                </a:solidFill>
                <a:latin typeface="Arial" pitchFamily="34" charset="0"/>
                <a:ea typeface="Arial" pitchFamily="34" charset="-122"/>
                <a:cs typeface="Arial" pitchFamily="34" charset="-120"/>
              </a:rPr>
              <a:t>t.me/decntai1</a:t>
            </a:r>
            <a:endParaRPr lang="en-US" sz="900" dirty="0"/>
          </a:p>
        </p:txBody>
      </p:sp>
      <p:sp>
        <p:nvSpPr>
          <p:cNvPr id="10" name="Text 8"/>
          <p:cNvSpPr/>
          <p:nvPr/>
        </p:nvSpPr>
        <p:spPr>
          <a:xfrm>
            <a:off x="7242048" y="3840480"/>
            <a:ext cx="1554480" cy="822960"/>
          </a:xfrm>
          <a:prstGeom prst="rect">
            <a:avLst/>
          </a:prstGeom>
          <a:noFill/>
          <a:ln/>
        </p:spPr>
        <p:txBody>
          <a:bodyPr wrap="square" rtlCol="0" anchor="ctr"/>
          <a:lstStyle/>
          <a:p>
            <a:pPr algn="ctr" indent="0" marL="0">
              <a:buNone/>
            </a:pPr>
            <a:r>
              <a:rPr lang="en-US" sz="900" dirty="0">
                <a:solidFill>
                  <a:srgbClr val="00B4D8"/>
                </a:solidFill>
                <a:latin typeface="Arial" pitchFamily="34" charset="0"/>
                <a:ea typeface="Arial" pitchFamily="34" charset="-122"/>
                <a:cs typeface="Arial" pitchFamily="34" charset="-120"/>
              </a:rPr>
              <a:t>🐦 Twitter</a:t>
            </a:r>
            <a:endParaRPr lang="en-US" sz="900" dirty="0"/>
          </a:p>
          <a:p>
            <a:pPr algn="ctr" indent="0" marL="0">
              <a:buNone/>
            </a:pPr>
            <a:r>
              <a:rPr lang="en-US" sz="900" dirty="0">
                <a:solidFill>
                  <a:srgbClr val="00B4D8"/>
                </a:solidFill>
                <a:latin typeface="Arial" pitchFamily="34" charset="0"/>
                <a:ea typeface="Arial" pitchFamily="34" charset="-122"/>
                <a:cs typeface="Arial" pitchFamily="34" charset="-120"/>
              </a:rPr>
              <a:t>x.com/DEcntAI_OSS10B</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THE PROBLEM</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The Centralization Problem</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AI is controlled by three companies. That is not a feature.</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65760" y="1965960"/>
            <a:ext cx="4114800" cy="1234440"/>
          </a:xfrm>
          <a:prstGeom prst="rect">
            <a:avLst/>
          </a:prstGeom>
          <a:solidFill>
            <a:srgbClr val="0D1B2E"/>
          </a:solidFill>
          <a:ln w="6350">
            <a:solidFill>
              <a:srgbClr val="1E3A5F"/>
            </a:solidFill>
            <a:prstDash val="solid"/>
          </a:ln>
        </p:spPr>
      </p:sp>
      <p:sp>
        <p:nvSpPr>
          <p:cNvPr id="8" name="Shape 6"/>
          <p:cNvSpPr/>
          <p:nvPr/>
        </p:nvSpPr>
        <p:spPr>
          <a:xfrm>
            <a:off x="365760" y="1965960"/>
            <a:ext cx="4114800" cy="36576"/>
          </a:xfrm>
          <a:prstGeom prst="rect">
            <a:avLst/>
          </a:prstGeom>
          <a:solidFill>
            <a:srgbClr val="8B5CF6"/>
          </a:solidFill>
          <a:ln w="12700">
            <a:solidFill>
              <a:srgbClr val="8B5CF6"/>
            </a:solidFill>
            <a:prstDash val="solid"/>
          </a:ln>
        </p:spPr>
      </p:sp>
      <p:sp>
        <p:nvSpPr>
          <p:cNvPr id="9" name="Text 7"/>
          <p:cNvSpPr/>
          <p:nvPr/>
        </p:nvSpPr>
        <p:spPr>
          <a:xfrm>
            <a:off x="502920" y="2057400"/>
            <a:ext cx="3840480" cy="320040"/>
          </a:xfrm>
          <a:prstGeom prst="rect">
            <a:avLst/>
          </a:prstGeom>
          <a:noFill/>
          <a:ln/>
        </p:spPr>
        <p:txBody>
          <a:bodyPr wrap="square" rtlCol="0" anchor="ctr"/>
          <a:lstStyle/>
          <a:p>
            <a:pPr indent="0" marL="0">
              <a:buNone/>
            </a:pPr>
            <a:r>
              <a:rPr lang="en-US" sz="1200" b="1" dirty="0">
                <a:solidFill>
                  <a:srgbClr val="8B5CF6"/>
                </a:solidFill>
                <a:latin typeface="Arial" pitchFamily="34" charset="0"/>
                <a:ea typeface="Arial" pitchFamily="34" charset="-122"/>
                <a:cs typeface="Arial" pitchFamily="34" charset="-120"/>
              </a:rPr>
              <a:t>🔒 Privacy</a:t>
            </a:r>
            <a:endParaRPr lang="en-US" sz="1200" dirty="0"/>
          </a:p>
        </p:txBody>
      </p:sp>
      <p:sp>
        <p:nvSpPr>
          <p:cNvPr id="10" name="Text 8"/>
          <p:cNvSpPr/>
          <p:nvPr/>
        </p:nvSpPr>
        <p:spPr>
          <a:xfrm>
            <a:off x="502920" y="2377440"/>
            <a:ext cx="3840480" cy="731520"/>
          </a:xfrm>
          <a:prstGeom prst="rect">
            <a:avLst/>
          </a:prstGeom>
          <a:noFill/>
          <a:ln/>
        </p:spPr>
        <p:txBody>
          <a:bodyPr wrap="square" rtlCol="0" anchor="t"/>
          <a:lstStyle/>
          <a:p>
            <a:pPr indent="0" marL="0">
              <a:buNone/>
            </a:pPr>
            <a:r>
              <a:rPr lang="en-US" sz="1100" dirty="0">
                <a:solidFill>
                  <a:srgbClr val="F1F5F9"/>
                </a:solidFill>
                <a:latin typeface="Arial" pitchFamily="34" charset="0"/>
                <a:ea typeface="Arial" pitchFamily="34" charset="-122"/>
                <a:cs typeface="Arial" pitchFamily="34" charset="-120"/>
              </a:rPr>
              <a:t>Every prompt you send is logged, stored, and potentially used to train their next model. There is no way to verify otherwise.</a:t>
            </a:r>
            <a:endParaRPr lang="en-US" sz="1100" dirty="0"/>
          </a:p>
        </p:txBody>
      </p:sp>
      <p:sp>
        <p:nvSpPr>
          <p:cNvPr id="11" name="Shape 9"/>
          <p:cNvSpPr/>
          <p:nvPr/>
        </p:nvSpPr>
        <p:spPr>
          <a:xfrm>
            <a:off x="4663440" y="1965960"/>
            <a:ext cx="4114800" cy="1234440"/>
          </a:xfrm>
          <a:prstGeom prst="rect">
            <a:avLst/>
          </a:prstGeom>
          <a:solidFill>
            <a:srgbClr val="0D1B2E"/>
          </a:solidFill>
          <a:ln w="6350">
            <a:solidFill>
              <a:srgbClr val="1E3A5F"/>
            </a:solidFill>
            <a:prstDash val="solid"/>
          </a:ln>
        </p:spPr>
      </p:sp>
      <p:sp>
        <p:nvSpPr>
          <p:cNvPr id="12" name="Shape 10"/>
          <p:cNvSpPr/>
          <p:nvPr/>
        </p:nvSpPr>
        <p:spPr>
          <a:xfrm>
            <a:off x="4663440" y="1965960"/>
            <a:ext cx="4114800" cy="36576"/>
          </a:xfrm>
          <a:prstGeom prst="rect">
            <a:avLst/>
          </a:prstGeom>
          <a:solidFill>
            <a:srgbClr val="F59E0B"/>
          </a:solidFill>
          <a:ln w="12700">
            <a:solidFill>
              <a:srgbClr val="F59E0B"/>
            </a:solidFill>
            <a:prstDash val="solid"/>
          </a:ln>
        </p:spPr>
      </p:sp>
      <p:sp>
        <p:nvSpPr>
          <p:cNvPr id="13" name="Text 11"/>
          <p:cNvSpPr/>
          <p:nvPr/>
        </p:nvSpPr>
        <p:spPr>
          <a:xfrm>
            <a:off x="4800600" y="2057400"/>
            <a:ext cx="3840480" cy="320040"/>
          </a:xfrm>
          <a:prstGeom prst="rect">
            <a:avLst/>
          </a:prstGeom>
          <a:noFill/>
          <a:ln/>
        </p:spPr>
        <p:txBody>
          <a:bodyPr wrap="square" rtlCol="0" anchor="ctr"/>
          <a:lstStyle/>
          <a:p>
            <a:pPr indent="0" marL="0">
              <a:buNone/>
            </a:pPr>
            <a:r>
              <a:rPr lang="en-US" sz="1200" b="1" dirty="0">
                <a:solidFill>
                  <a:srgbClr val="F59E0B"/>
                </a:solidFill>
                <a:latin typeface="Arial" pitchFamily="34" charset="0"/>
                <a:ea typeface="Arial" pitchFamily="34" charset="-122"/>
                <a:cs typeface="Arial" pitchFamily="34" charset="-120"/>
              </a:rPr>
              <a:t>💸 Cost</a:t>
            </a:r>
            <a:endParaRPr lang="en-US" sz="1200" dirty="0"/>
          </a:p>
        </p:txBody>
      </p:sp>
      <p:sp>
        <p:nvSpPr>
          <p:cNvPr id="14" name="Text 12"/>
          <p:cNvSpPr/>
          <p:nvPr/>
        </p:nvSpPr>
        <p:spPr>
          <a:xfrm>
            <a:off x="4800600" y="2377440"/>
            <a:ext cx="3840480" cy="731520"/>
          </a:xfrm>
          <a:prstGeom prst="rect">
            <a:avLst/>
          </a:prstGeom>
          <a:noFill/>
          <a:ln/>
        </p:spPr>
        <p:txBody>
          <a:bodyPr wrap="square" rtlCol="0" anchor="t"/>
          <a:lstStyle/>
          <a:p>
            <a:pPr indent="0" marL="0">
              <a:buNone/>
            </a:pPr>
            <a:r>
              <a:rPr lang="en-US" sz="1100" dirty="0">
                <a:solidFill>
                  <a:srgbClr val="F1F5F9"/>
                </a:solidFill>
                <a:latin typeface="Arial" pitchFamily="34" charset="0"/>
                <a:ea typeface="Arial" pitchFamily="34" charset="-122"/>
                <a:cs typeface="Arial" pitchFamily="34" charset="-120"/>
              </a:rPr>
              <a:t>ChatGPT $20/mo. Claude Pro $20/mo. Gemini $20/mo. You pay whether you use it or not. No refunds for idle months.</a:t>
            </a:r>
            <a:endParaRPr lang="en-US" sz="1100" dirty="0"/>
          </a:p>
        </p:txBody>
      </p:sp>
      <p:sp>
        <p:nvSpPr>
          <p:cNvPr id="15" name="Shape 13"/>
          <p:cNvSpPr/>
          <p:nvPr/>
        </p:nvSpPr>
        <p:spPr>
          <a:xfrm>
            <a:off x="365760" y="3337560"/>
            <a:ext cx="4114800" cy="1234440"/>
          </a:xfrm>
          <a:prstGeom prst="rect">
            <a:avLst/>
          </a:prstGeom>
          <a:solidFill>
            <a:srgbClr val="0D1B2E"/>
          </a:solidFill>
          <a:ln w="6350">
            <a:solidFill>
              <a:srgbClr val="1E3A5F"/>
            </a:solidFill>
            <a:prstDash val="solid"/>
          </a:ln>
        </p:spPr>
      </p:sp>
      <p:sp>
        <p:nvSpPr>
          <p:cNvPr id="16" name="Shape 14"/>
          <p:cNvSpPr/>
          <p:nvPr/>
        </p:nvSpPr>
        <p:spPr>
          <a:xfrm>
            <a:off x="365760" y="3337560"/>
            <a:ext cx="4114800" cy="36576"/>
          </a:xfrm>
          <a:prstGeom prst="rect">
            <a:avLst/>
          </a:prstGeom>
          <a:solidFill>
            <a:srgbClr val="FF6B6B"/>
          </a:solidFill>
          <a:ln w="12700">
            <a:solidFill>
              <a:srgbClr val="FF6B6B"/>
            </a:solidFill>
            <a:prstDash val="solid"/>
          </a:ln>
        </p:spPr>
      </p:sp>
      <p:sp>
        <p:nvSpPr>
          <p:cNvPr id="17" name="Text 15"/>
          <p:cNvSpPr/>
          <p:nvPr/>
        </p:nvSpPr>
        <p:spPr>
          <a:xfrm>
            <a:off x="502920" y="3429000"/>
            <a:ext cx="3840480" cy="320040"/>
          </a:xfrm>
          <a:prstGeom prst="rect">
            <a:avLst/>
          </a:prstGeom>
          <a:noFill/>
          <a:ln/>
        </p:spPr>
        <p:txBody>
          <a:bodyPr wrap="square" rtlCol="0" anchor="ctr"/>
          <a:lstStyle/>
          <a:p>
            <a:pPr indent="0" marL="0">
              <a:buNone/>
            </a:pPr>
            <a:r>
              <a:rPr lang="en-US" sz="1200" b="1" dirty="0">
                <a:solidFill>
                  <a:srgbClr val="FF6B6B"/>
                </a:solidFill>
                <a:latin typeface="Arial" pitchFamily="34" charset="0"/>
                <a:ea typeface="Arial" pitchFamily="34" charset="-122"/>
                <a:cs typeface="Arial" pitchFamily="34" charset="-120"/>
              </a:rPr>
              <a:t>🏢 Control</a:t>
            </a:r>
            <a:endParaRPr lang="en-US" sz="1200" dirty="0"/>
          </a:p>
        </p:txBody>
      </p:sp>
      <p:sp>
        <p:nvSpPr>
          <p:cNvPr id="18" name="Text 16"/>
          <p:cNvSpPr/>
          <p:nvPr/>
        </p:nvSpPr>
        <p:spPr>
          <a:xfrm>
            <a:off x="502920" y="3749040"/>
            <a:ext cx="3840480" cy="731520"/>
          </a:xfrm>
          <a:prstGeom prst="rect">
            <a:avLst/>
          </a:prstGeom>
          <a:noFill/>
          <a:ln/>
        </p:spPr>
        <p:txBody>
          <a:bodyPr wrap="square" rtlCol="0" anchor="t"/>
          <a:lstStyle/>
          <a:p>
            <a:pPr indent="0" marL="0">
              <a:buNone/>
            </a:pPr>
            <a:r>
              <a:rPr lang="en-US" sz="1100" dirty="0">
                <a:solidFill>
                  <a:srgbClr val="F1F5F9"/>
                </a:solidFill>
                <a:latin typeface="Arial" pitchFamily="34" charset="0"/>
                <a:ea typeface="Arial" pitchFamily="34" charset="-122"/>
                <a:cs typeface="Arial" pitchFamily="34" charset="-120"/>
              </a:rPr>
              <a:t>One corporate decision, regulatory action, or outage can cut off your access to tools your business depends on.</a:t>
            </a:r>
            <a:endParaRPr lang="en-US" sz="1100" dirty="0"/>
          </a:p>
        </p:txBody>
      </p:sp>
      <p:sp>
        <p:nvSpPr>
          <p:cNvPr id="19" name="Shape 17"/>
          <p:cNvSpPr/>
          <p:nvPr/>
        </p:nvSpPr>
        <p:spPr>
          <a:xfrm>
            <a:off x="4663440" y="3337560"/>
            <a:ext cx="4114800" cy="1234440"/>
          </a:xfrm>
          <a:prstGeom prst="rect">
            <a:avLst/>
          </a:prstGeom>
          <a:solidFill>
            <a:srgbClr val="0D1B2E"/>
          </a:solidFill>
          <a:ln w="6350">
            <a:solidFill>
              <a:srgbClr val="1E3A5F"/>
            </a:solidFill>
            <a:prstDash val="solid"/>
          </a:ln>
        </p:spPr>
      </p:sp>
      <p:sp>
        <p:nvSpPr>
          <p:cNvPr id="20" name="Shape 18"/>
          <p:cNvSpPr/>
          <p:nvPr/>
        </p:nvSpPr>
        <p:spPr>
          <a:xfrm>
            <a:off x="4663440" y="3337560"/>
            <a:ext cx="4114800" cy="36576"/>
          </a:xfrm>
          <a:prstGeom prst="rect">
            <a:avLst/>
          </a:prstGeom>
          <a:solidFill>
            <a:srgbClr val="10B981"/>
          </a:solidFill>
          <a:ln w="12700">
            <a:solidFill>
              <a:srgbClr val="10B981"/>
            </a:solidFill>
            <a:prstDash val="solid"/>
          </a:ln>
        </p:spPr>
      </p:sp>
      <p:sp>
        <p:nvSpPr>
          <p:cNvPr id="21" name="Text 19"/>
          <p:cNvSpPr/>
          <p:nvPr/>
        </p:nvSpPr>
        <p:spPr>
          <a:xfrm>
            <a:off x="4800600" y="3429000"/>
            <a:ext cx="3840480" cy="320040"/>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 Waste</a:t>
            </a:r>
            <a:endParaRPr lang="en-US" sz="1200" dirty="0"/>
          </a:p>
        </p:txBody>
      </p:sp>
      <p:sp>
        <p:nvSpPr>
          <p:cNvPr id="22" name="Text 20"/>
          <p:cNvSpPr/>
          <p:nvPr/>
        </p:nvSpPr>
        <p:spPr>
          <a:xfrm>
            <a:off x="4800600" y="3749040"/>
            <a:ext cx="3840480" cy="731520"/>
          </a:xfrm>
          <a:prstGeom prst="rect">
            <a:avLst/>
          </a:prstGeom>
          <a:noFill/>
          <a:ln/>
        </p:spPr>
        <p:txBody>
          <a:bodyPr wrap="square" rtlCol="0" anchor="t"/>
          <a:lstStyle/>
          <a:p>
            <a:pPr indent="0" marL="0">
              <a:buNone/>
            </a:pPr>
            <a:r>
              <a:rPr lang="en-US" sz="1100" dirty="0">
                <a:solidFill>
                  <a:srgbClr val="F1F5F9"/>
                </a:solidFill>
                <a:latin typeface="Arial" pitchFamily="34" charset="0"/>
                <a:ea typeface="Arial" pitchFamily="34" charset="-122"/>
                <a:cs typeface="Arial" pitchFamily="34" charset="-120"/>
              </a:rPr>
              <a:t>Average consumer GPU utilization globally: under 8%. Billions of dollars of idle compute earning nothing.</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THE SOLUTION</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DEcentAI — The Solution</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A decentralized marketplace where anyone can host AI and anyone can use it privately.</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65760" y="1874520"/>
            <a:ext cx="4023360" cy="438912"/>
          </a:xfrm>
          <a:prstGeom prst="rect">
            <a:avLst/>
          </a:prstGeom>
          <a:solidFill>
            <a:srgbClr val="1E293B"/>
          </a:solidFill>
          <a:ln w="3810">
            <a:solidFill>
              <a:srgbClr val="1E3A5F"/>
            </a:solidFill>
            <a:prstDash val="solid"/>
          </a:ln>
        </p:spPr>
      </p:sp>
      <p:sp>
        <p:nvSpPr>
          <p:cNvPr id="8" name="Shape 6"/>
          <p:cNvSpPr/>
          <p:nvPr/>
        </p:nvSpPr>
        <p:spPr>
          <a:xfrm>
            <a:off x="4572000" y="1874520"/>
            <a:ext cx="4206240" cy="438912"/>
          </a:xfrm>
          <a:prstGeom prst="rect">
            <a:avLst/>
          </a:prstGeom>
          <a:solidFill>
            <a:srgbClr val="0D2A1A"/>
          </a:solidFill>
          <a:ln w="10160">
            <a:solidFill>
              <a:srgbClr val="10B981"/>
            </a:solidFill>
            <a:prstDash val="solid"/>
          </a:ln>
        </p:spPr>
      </p:sp>
      <p:sp>
        <p:nvSpPr>
          <p:cNvPr id="9" name="Text 7"/>
          <p:cNvSpPr/>
          <p:nvPr/>
        </p:nvSpPr>
        <p:spPr>
          <a:xfrm>
            <a:off x="548640" y="1947672"/>
            <a:ext cx="3657600" cy="320040"/>
          </a:xfrm>
          <a:prstGeom prst="rect">
            <a:avLst/>
          </a:prstGeom>
          <a:noFill/>
          <a:ln/>
        </p:spPr>
        <p:txBody>
          <a:bodyPr wrap="square" rtlCol="0" anchor="ctr"/>
          <a:lstStyle/>
          <a:p>
            <a:pPr indent="0" marL="0">
              <a:buNone/>
            </a:pPr>
            <a:r>
              <a:rPr lang="en-US" sz="1200" b="1" dirty="0">
                <a:solidFill>
                  <a:srgbClr val="64748B"/>
                </a:solidFill>
                <a:latin typeface="Arial" pitchFamily="34" charset="0"/>
                <a:ea typeface="Arial" pitchFamily="34" charset="-122"/>
                <a:cs typeface="Arial" pitchFamily="34" charset="-120"/>
              </a:rPr>
              <a:t>Centralized AI</a:t>
            </a:r>
            <a:endParaRPr lang="en-US" sz="1200" dirty="0"/>
          </a:p>
        </p:txBody>
      </p:sp>
      <p:sp>
        <p:nvSpPr>
          <p:cNvPr id="10" name="Text 8"/>
          <p:cNvSpPr/>
          <p:nvPr/>
        </p:nvSpPr>
        <p:spPr>
          <a:xfrm>
            <a:off x="4709160" y="1947672"/>
            <a:ext cx="3840480" cy="320040"/>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DEcentAI</a:t>
            </a:r>
            <a:endParaRPr lang="en-US" sz="1200" dirty="0"/>
          </a:p>
        </p:txBody>
      </p:sp>
      <p:sp>
        <p:nvSpPr>
          <p:cNvPr id="11" name="Shape 9"/>
          <p:cNvSpPr/>
          <p:nvPr/>
        </p:nvSpPr>
        <p:spPr>
          <a:xfrm>
            <a:off x="365760" y="2350008"/>
            <a:ext cx="4023360" cy="438912"/>
          </a:xfrm>
          <a:prstGeom prst="rect">
            <a:avLst/>
          </a:prstGeom>
          <a:solidFill>
            <a:srgbClr val="0D1B2E"/>
          </a:solidFill>
          <a:ln w="3810">
            <a:solidFill>
              <a:srgbClr val="1E3A5F"/>
            </a:solidFill>
            <a:prstDash val="solid"/>
          </a:ln>
        </p:spPr>
      </p:sp>
      <p:sp>
        <p:nvSpPr>
          <p:cNvPr id="12" name="Shape 10"/>
          <p:cNvSpPr/>
          <p:nvPr/>
        </p:nvSpPr>
        <p:spPr>
          <a:xfrm>
            <a:off x="4572000" y="2350008"/>
            <a:ext cx="4206240" cy="438912"/>
          </a:xfrm>
          <a:prstGeom prst="rect">
            <a:avLst/>
          </a:prstGeom>
          <a:solidFill>
            <a:srgbClr val="0D2517"/>
          </a:solidFill>
          <a:ln w="3810">
            <a:solidFill>
              <a:srgbClr val="1A3D28"/>
            </a:solidFill>
            <a:prstDash val="solid"/>
          </a:ln>
        </p:spPr>
      </p:sp>
      <p:sp>
        <p:nvSpPr>
          <p:cNvPr id="13" name="Text 11"/>
          <p:cNvSpPr/>
          <p:nvPr/>
        </p:nvSpPr>
        <p:spPr>
          <a:xfrm>
            <a:off x="548640" y="2423160"/>
            <a:ext cx="3657600" cy="320040"/>
          </a:xfrm>
          <a:prstGeom prst="rect">
            <a:avLst/>
          </a:prstGeom>
          <a:noFill/>
          <a:ln/>
        </p:spPr>
        <p:txBody>
          <a:bodyPr wrap="square" rtlCol="0" anchor="ctr"/>
          <a:lstStyle/>
          <a:p>
            <a:pPr indent="0" marL="0">
              <a:buNone/>
            </a:pPr>
            <a:r>
              <a:rPr lang="en-US" sz="1100" dirty="0">
                <a:solidFill>
                  <a:srgbClr val="F1F5F9"/>
                </a:solidFill>
                <a:latin typeface="Arial" pitchFamily="34" charset="0"/>
                <a:ea typeface="Arial" pitchFamily="34" charset="-122"/>
                <a:cs typeface="Arial" pitchFamily="34" charset="-120"/>
              </a:rPr>
              <a:t>$20/month subscription</a:t>
            </a:r>
            <a:endParaRPr lang="en-US" sz="1100" dirty="0"/>
          </a:p>
        </p:txBody>
      </p:sp>
      <p:sp>
        <p:nvSpPr>
          <p:cNvPr id="14" name="Text 12"/>
          <p:cNvSpPr/>
          <p:nvPr/>
        </p:nvSpPr>
        <p:spPr>
          <a:xfrm>
            <a:off x="4709160" y="2423160"/>
            <a:ext cx="3840480" cy="320040"/>
          </a:xfrm>
          <a:prstGeom prst="rect">
            <a:avLst/>
          </a:prstGeom>
          <a:noFill/>
          <a:ln/>
        </p:spPr>
        <p:txBody>
          <a:bodyPr wrap="square" rtlCol="0" anchor="ctr"/>
          <a:lstStyle/>
          <a:p>
            <a:pPr indent="0" marL="0">
              <a:buNone/>
            </a:pPr>
            <a:r>
              <a:rPr lang="en-US" sz="1100" dirty="0">
                <a:solidFill>
                  <a:srgbClr val="86EFAC"/>
                </a:solidFill>
                <a:latin typeface="Arial" pitchFamily="34" charset="0"/>
                <a:ea typeface="Arial" pitchFamily="34" charset="-122"/>
                <a:cs typeface="Arial" pitchFamily="34" charset="-120"/>
              </a:rPr>
              <a:t>Pay per prompt — fractions of a cent</a:t>
            </a:r>
            <a:endParaRPr lang="en-US" sz="1100" dirty="0"/>
          </a:p>
        </p:txBody>
      </p:sp>
      <p:sp>
        <p:nvSpPr>
          <p:cNvPr id="15" name="Text 13"/>
          <p:cNvSpPr/>
          <p:nvPr/>
        </p:nvSpPr>
        <p:spPr>
          <a:xfrm>
            <a:off x="4069080" y="2441448"/>
            <a:ext cx="457200" cy="274320"/>
          </a:xfrm>
          <a:prstGeom prst="rect">
            <a:avLst/>
          </a:prstGeom>
          <a:noFill/>
          <a:ln/>
        </p:spPr>
        <p:txBody>
          <a:bodyPr wrap="square" rtlCol="0" anchor="ctr"/>
          <a:lstStyle/>
          <a:p>
            <a:pPr algn="ctr" indent="0" marL="0">
              <a:buNone/>
            </a:pPr>
            <a:r>
              <a:rPr lang="en-US" sz="1200" dirty="0">
                <a:solidFill>
                  <a:srgbClr val="EF4444"/>
                </a:solidFill>
                <a:latin typeface="Arial" pitchFamily="34" charset="0"/>
                <a:ea typeface="Arial" pitchFamily="34" charset="-122"/>
                <a:cs typeface="Arial" pitchFamily="34" charset="-120"/>
              </a:rPr>
              <a:t>✕</a:t>
            </a:r>
            <a:endParaRPr lang="en-US" sz="1200" dirty="0"/>
          </a:p>
        </p:txBody>
      </p:sp>
      <p:sp>
        <p:nvSpPr>
          <p:cNvPr id="16" name="Text 14"/>
          <p:cNvSpPr/>
          <p:nvPr/>
        </p:nvSpPr>
        <p:spPr>
          <a:xfrm>
            <a:off x="4160520" y="2441448"/>
            <a:ext cx="365760" cy="274320"/>
          </a:xfrm>
          <a:prstGeom prst="rect">
            <a:avLst/>
          </a:prstGeom>
          <a:noFill/>
          <a:ln/>
        </p:spPr>
        <p:txBody>
          <a:bodyPr wrap="square" rtlCol="0" anchor="ctr"/>
          <a:lstStyle/>
          <a:p>
            <a:pPr algn="ctr" indent="0" marL="0">
              <a:buNone/>
            </a:pPr>
            <a:r>
              <a:rPr lang="en-US" sz="1200" dirty="0">
                <a:solidFill>
                  <a:srgbClr val="10B981"/>
                </a:solidFill>
                <a:latin typeface="Arial" pitchFamily="34" charset="0"/>
                <a:ea typeface="Arial" pitchFamily="34" charset="-122"/>
                <a:cs typeface="Arial" pitchFamily="34" charset="-120"/>
              </a:rPr>
              <a:t>✓</a:t>
            </a:r>
            <a:endParaRPr lang="en-US" sz="1200" dirty="0"/>
          </a:p>
        </p:txBody>
      </p:sp>
      <p:sp>
        <p:nvSpPr>
          <p:cNvPr id="17" name="Shape 15"/>
          <p:cNvSpPr/>
          <p:nvPr/>
        </p:nvSpPr>
        <p:spPr>
          <a:xfrm>
            <a:off x="365760" y="2825496"/>
            <a:ext cx="4023360" cy="438912"/>
          </a:xfrm>
          <a:prstGeom prst="rect">
            <a:avLst/>
          </a:prstGeom>
          <a:solidFill>
            <a:srgbClr val="0F1E30"/>
          </a:solidFill>
          <a:ln w="3810">
            <a:solidFill>
              <a:srgbClr val="1E3A5F"/>
            </a:solidFill>
            <a:prstDash val="solid"/>
          </a:ln>
        </p:spPr>
      </p:sp>
      <p:sp>
        <p:nvSpPr>
          <p:cNvPr id="18" name="Shape 16"/>
          <p:cNvSpPr/>
          <p:nvPr/>
        </p:nvSpPr>
        <p:spPr>
          <a:xfrm>
            <a:off x="4572000" y="2825496"/>
            <a:ext cx="4206240" cy="438912"/>
          </a:xfrm>
          <a:prstGeom prst="rect">
            <a:avLst/>
          </a:prstGeom>
          <a:solidFill>
            <a:srgbClr val="0A1F15"/>
          </a:solidFill>
          <a:ln w="3810">
            <a:solidFill>
              <a:srgbClr val="1A3D28"/>
            </a:solidFill>
            <a:prstDash val="solid"/>
          </a:ln>
        </p:spPr>
      </p:sp>
      <p:sp>
        <p:nvSpPr>
          <p:cNvPr id="19" name="Text 17"/>
          <p:cNvSpPr/>
          <p:nvPr/>
        </p:nvSpPr>
        <p:spPr>
          <a:xfrm>
            <a:off x="548640" y="2898648"/>
            <a:ext cx="3657600" cy="320040"/>
          </a:xfrm>
          <a:prstGeom prst="rect">
            <a:avLst/>
          </a:prstGeom>
          <a:noFill/>
          <a:ln/>
        </p:spPr>
        <p:txBody>
          <a:bodyPr wrap="square" rtlCol="0" anchor="ctr"/>
          <a:lstStyle/>
          <a:p>
            <a:pPr indent="0" marL="0">
              <a:buNone/>
            </a:pPr>
            <a:r>
              <a:rPr lang="en-US" sz="1100" dirty="0">
                <a:solidFill>
                  <a:srgbClr val="F1F5F9"/>
                </a:solidFill>
                <a:latin typeface="Arial" pitchFamily="34" charset="0"/>
                <a:ea typeface="Arial" pitchFamily="34" charset="-122"/>
                <a:cs typeface="Arial" pitchFamily="34" charset="-120"/>
              </a:rPr>
              <a:t>Your data stored on corporate servers</a:t>
            </a:r>
            <a:endParaRPr lang="en-US" sz="1100" dirty="0"/>
          </a:p>
        </p:txBody>
      </p:sp>
      <p:sp>
        <p:nvSpPr>
          <p:cNvPr id="20" name="Text 18"/>
          <p:cNvSpPr/>
          <p:nvPr/>
        </p:nvSpPr>
        <p:spPr>
          <a:xfrm>
            <a:off x="4709160" y="2898648"/>
            <a:ext cx="3840480" cy="320040"/>
          </a:xfrm>
          <a:prstGeom prst="rect">
            <a:avLst/>
          </a:prstGeom>
          <a:noFill/>
          <a:ln/>
        </p:spPr>
        <p:txBody>
          <a:bodyPr wrap="square" rtlCol="0" anchor="ctr"/>
          <a:lstStyle/>
          <a:p>
            <a:pPr indent="0" marL="0">
              <a:buNone/>
            </a:pPr>
            <a:r>
              <a:rPr lang="en-US" sz="1100" dirty="0">
                <a:solidFill>
                  <a:srgbClr val="86EFAC"/>
                </a:solidFill>
                <a:latin typeface="Arial" pitchFamily="34" charset="0"/>
                <a:ea typeface="Arial" pitchFamily="34" charset="-122"/>
                <a:cs typeface="Arial" pitchFamily="34" charset="-120"/>
              </a:rPr>
              <a:t>Data never leaves the host machine</a:t>
            </a:r>
            <a:endParaRPr lang="en-US" sz="1100" dirty="0"/>
          </a:p>
        </p:txBody>
      </p:sp>
      <p:sp>
        <p:nvSpPr>
          <p:cNvPr id="21" name="Text 19"/>
          <p:cNvSpPr/>
          <p:nvPr/>
        </p:nvSpPr>
        <p:spPr>
          <a:xfrm>
            <a:off x="4069080" y="2916936"/>
            <a:ext cx="457200" cy="274320"/>
          </a:xfrm>
          <a:prstGeom prst="rect">
            <a:avLst/>
          </a:prstGeom>
          <a:noFill/>
          <a:ln/>
        </p:spPr>
        <p:txBody>
          <a:bodyPr wrap="square" rtlCol="0" anchor="ctr"/>
          <a:lstStyle/>
          <a:p>
            <a:pPr algn="ctr" indent="0" marL="0">
              <a:buNone/>
            </a:pPr>
            <a:r>
              <a:rPr lang="en-US" sz="1200" dirty="0">
                <a:solidFill>
                  <a:srgbClr val="EF4444"/>
                </a:solidFill>
                <a:latin typeface="Arial" pitchFamily="34" charset="0"/>
                <a:ea typeface="Arial" pitchFamily="34" charset="-122"/>
                <a:cs typeface="Arial" pitchFamily="34" charset="-120"/>
              </a:rPr>
              <a:t>✕</a:t>
            </a:r>
            <a:endParaRPr lang="en-US" sz="1200" dirty="0"/>
          </a:p>
        </p:txBody>
      </p:sp>
      <p:sp>
        <p:nvSpPr>
          <p:cNvPr id="22" name="Text 20"/>
          <p:cNvSpPr/>
          <p:nvPr/>
        </p:nvSpPr>
        <p:spPr>
          <a:xfrm>
            <a:off x="4160520" y="2916936"/>
            <a:ext cx="365760" cy="274320"/>
          </a:xfrm>
          <a:prstGeom prst="rect">
            <a:avLst/>
          </a:prstGeom>
          <a:noFill/>
          <a:ln/>
        </p:spPr>
        <p:txBody>
          <a:bodyPr wrap="square" rtlCol="0" anchor="ctr"/>
          <a:lstStyle/>
          <a:p>
            <a:pPr algn="ctr" indent="0" marL="0">
              <a:buNone/>
            </a:pPr>
            <a:r>
              <a:rPr lang="en-US" sz="1200" dirty="0">
                <a:solidFill>
                  <a:srgbClr val="10B981"/>
                </a:solidFill>
                <a:latin typeface="Arial" pitchFamily="34" charset="0"/>
                <a:ea typeface="Arial" pitchFamily="34" charset="-122"/>
                <a:cs typeface="Arial" pitchFamily="34" charset="-120"/>
              </a:rPr>
              <a:t>✓</a:t>
            </a:r>
            <a:endParaRPr lang="en-US" sz="1200" dirty="0"/>
          </a:p>
        </p:txBody>
      </p:sp>
      <p:sp>
        <p:nvSpPr>
          <p:cNvPr id="23" name="Shape 21"/>
          <p:cNvSpPr/>
          <p:nvPr/>
        </p:nvSpPr>
        <p:spPr>
          <a:xfrm>
            <a:off x="365760" y="3300984"/>
            <a:ext cx="4023360" cy="438912"/>
          </a:xfrm>
          <a:prstGeom prst="rect">
            <a:avLst/>
          </a:prstGeom>
          <a:solidFill>
            <a:srgbClr val="0D1B2E"/>
          </a:solidFill>
          <a:ln w="3810">
            <a:solidFill>
              <a:srgbClr val="1E3A5F"/>
            </a:solidFill>
            <a:prstDash val="solid"/>
          </a:ln>
        </p:spPr>
      </p:sp>
      <p:sp>
        <p:nvSpPr>
          <p:cNvPr id="24" name="Shape 22"/>
          <p:cNvSpPr/>
          <p:nvPr/>
        </p:nvSpPr>
        <p:spPr>
          <a:xfrm>
            <a:off x="4572000" y="3300984"/>
            <a:ext cx="4206240" cy="438912"/>
          </a:xfrm>
          <a:prstGeom prst="rect">
            <a:avLst/>
          </a:prstGeom>
          <a:solidFill>
            <a:srgbClr val="0D2517"/>
          </a:solidFill>
          <a:ln w="3810">
            <a:solidFill>
              <a:srgbClr val="1A3D28"/>
            </a:solidFill>
            <a:prstDash val="solid"/>
          </a:ln>
        </p:spPr>
      </p:sp>
      <p:sp>
        <p:nvSpPr>
          <p:cNvPr id="25" name="Text 23"/>
          <p:cNvSpPr/>
          <p:nvPr/>
        </p:nvSpPr>
        <p:spPr>
          <a:xfrm>
            <a:off x="548640" y="3374136"/>
            <a:ext cx="3657600" cy="320040"/>
          </a:xfrm>
          <a:prstGeom prst="rect">
            <a:avLst/>
          </a:prstGeom>
          <a:noFill/>
          <a:ln/>
        </p:spPr>
        <p:txBody>
          <a:bodyPr wrap="square" rtlCol="0" anchor="ctr"/>
          <a:lstStyle/>
          <a:p>
            <a:pPr indent="0" marL="0">
              <a:buNone/>
            </a:pPr>
            <a:r>
              <a:rPr lang="en-US" sz="1100" dirty="0">
                <a:solidFill>
                  <a:srgbClr val="F1F5F9"/>
                </a:solidFill>
                <a:latin typeface="Arial" pitchFamily="34" charset="0"/>
                <a:ea typeface="Arial" pitchFamily="34" charset="-122"/>
                <a:cs typeface="Arial" pitchFamily="34" charset="-120"/>
              </a:rPr>
              <a:t>One provider, take it or leave it</a:t>
            </a:r>
            <a:endParaRPr lang="en-US" sz="1100" dirty="0"/>
          </a:p>
        </p:txBody>
      </p:sp>
      <p:sp>
        <p:nvSpPr>
          <p:cNvPr id="26" name="Text 24"/>
          <p:cNvSpPr/>
          <p:nvPr/>
        </p:nvSpPr>
        <p:spPr>
          <a:xfrm>
            <a:off x="4709160" y="3374136"/>
            <a:ext cx="3840480" cy="320040"/>
          </a:xfrm>
          <a:prstGeom prst="rect">
            <a:avLst/>
          </a:prstGeom>
          <a:noFill/>
          <a:ln/>
        </p:spPr>
        <p:txBody>
          <a:bodyPr wrap="square" rtlCol="0" anchor="ctr"/>
          <a:lstStyle/>
          <a:p>
            <a:pPr indent="0" marL="0">
              <a:buNone/>
            </a:pPr>
            <a:r>
              <a:rPr lang="en-US" sz="1100" dirty="0">
                <a:solidFill>
                  <a:srgbClr val="86EFAC"/>
                </a:solidFill>
                <a:latin typeface="Arial" pitchFamily="34" charset="0"/>
                <a:ea typeface="Arial" pitchFamily="34" charset="-122"/>
                <a:cs typeface="Arial" pitchFamily="34" charset="-120"/>
              </a:rPr>
              <a:t>Open marketplace — compete on price</a:t>
            </a:r>
            <a:endParaRPr lang="en-US" sz="1100" dirty="0"/>
          </a:p>
        </p:txBody>
      </p:sp>
      <p:sp>
        <p:nvSpPr>
          <p:cNvPr id="27" name="Text 25"/>
          <p:cNvSpPr/>
          <p:nvPr/>
        </p:nvSpPr>
        <p:spPr>
          <a:xfrm>
            <a:off x="4069080" y="3392424"/>
            <a:ext cx="457200" cy="274320"/>
          </a:xfrm>
          <a:prstGeom prst="rect">
            <a:avLst/>
          </a:prstGeom>
          <a:noFill/>
          <a:ln/>
        </p:spPr>
        <p:txBody>
          <a:bodyPr wrap="square" rtlCol="0" anchor="ctr"/>
          <a:lstStyle/>
          <a:p>
            <a:pPr algn="ctr" indent="0" marL="0">
              <a:buNone/>
            </a:pPr>
            <a:r>
              <a:rPr lang="en-US" sz="1200" dirty="0">
                <a:solidFill>
                  <a:srgbClr val="EF4444"/>
                </a:solidFill>
                <a:latin typeface="Arial" pitchFamily="34" charset="0"/>
                <a:ea typeface="Arial" pitchFamily="34" charset="-122"/>
                <a:cs typeface="Arial" pitchFamily="34" charset="-120"/>
              </a:rPr>
              <a:t>✕</a:t>
            </a:r>
            <a:endParaRPr lang="en-US" sz="1200" dirty="0"/>
          </a:p>
        </p:txBody>
      </p:sp>
      <p:sp>
        <p:nvSpPr>
          <p:cNvPr id="28" name="Text 26"/>
          <p:cNvSpPr/>
          <p:nvPr/>
        </p:nvSpPr>
        <p:spPr>
          <a:xfrm>
            <a:off x="4160520" y="3392424"/>
            <a:ext cx="365760" cy="274320"/>
          </a:xfrm>
          <a:prstGeom prst="rect">
            <a:avLst/>
          </a:prstGeom>
          <a:noFill/>
          <a:ln/>
        </p:spPr>
        <p:txBody>
          <a:bodyPr wrap="square" rtlCol="0" anchor="ctr"/>
          <a:lstStyle/>
          <a:p>
            <a:pPr algn="ctr" indent="0" marL="0">
              <a:buNone/>
            </a:pPr>
            <a:r>
              <a:rPr lang="en-US" sz="1200" dirty="0">
                <a:solidFill>
                  <a:srgbClr val="10B981"/>
                </a:solidFill>
                <a:latin typeface="Arial" pitchFamily="34" charset="0"/>
                <a:ea typeface="Arial" pitchFamily="34" charset="-122"/>
                <a:cs typeface="Arial" pitchFamily="34" charset="-120"/>
              </a:rPr>
              <a:t>✓</a:t>
            </a:r>
            <a:endParaRPr lang="en-US" sz="1200" dirty="0"/>
          </a:p>
        </p:txBody>
      </p:sp>
      <p:sp>
        <p:nvSpPr>
          <p:cNvPr id="29" name="Shape 27"/>
          <p:cNvSpPr/>
          <p:nvPr/>
        </p:nvSpPr>
        <p:spPr>
          <a:xfrm>
            <a:off x="365760" y="3776472"/>
            <a:ext cx="4023360" cy="438912"/>
          </a:xfrm>
          <a:prstGeom prst="rect">
            <a:avLst/>
          </a:prstGeom>
          <a:solidFill>
            <a:srgbClr val="0F1E30"/>
          </a:solidFill>
          <a:ln w="3810">
            <a:solidFill>
              <a:srgbClr val="1E3A5F"/>
            </a:solidFill>
            <a:prstDash val="solid"/>
          </a:ln>
        </p:spPr>
      </p:sp>
      <p:sp>
        <p:nvSpPr>
          <p:cNvPr id="30" name="Shape 28"/>
          <p:cNvSpPr/>
          <p:nvPr/>
        </p:nvSpPr>
        <p:spPr>
          <a:xfrm>
            <a:off x="4572000" y="3776472"/>
            <a:ext cx="4206240" cy="438912"/>
          </a:xfrm>
          <a:prstGeom prst="rect">
            <a:avLst/>
          </a:prstGeom>
          <a:solidFill>
            <a:srgbClr val="0A1F15"/>
          </a:solidFill>
          <a:ln w="3810">
            <a:solidFill>
              <a:srgbClr val="1A3D28"/>
            </a:solidFill>
            <a:prstDash val="solid"/>
          </a:ln>
        </p:spPr>
      </p:sp>
      <p:sp>
        <p:nvSpPr>
          <p:cNvPr id="31" name="Text 29"/>
          <p:cNvSpPr/>
          <p:nvPr/>
        </p:nvSpPr>
        <p:spPr>
          <a:xfrm>
            <a:off x="548640" y="3849624"/>
            <a:ext cx="3657600" cy="320040"/>
          </a:xfrm>
          <a:prstGeom prst="rect">
            <a:avLst/>
          </a:prstGeom>
          <a:noFill/>
          <a:ln/>
        </p:spPr>
        <p:txBody>
          <a:bodyPr wrap="square" rtlCol="0" anchor="ctr"/>
          <a:lstStyle/>
          <a:p>
            <a:pPr indent="0" marL="0">
              <a:buNone/>
            </a:pPr>
            <a:r>
              <a:rPr lang="en-US" sz="1100" dirty="0">
                <a:solidFill>
                  <a:srgbClr val="F1F5F9"/>
                </a:solidFill>
                <a:latin typeface="Arial" pitchFamily="34" charset="0"/>
                <a:ea typeface="Arial" pitchFamily="34" charset="-122"/>
                <a:cs typeface="Arial" pitchFamily="34" charset="-120"/>
              </a:rPr>
              <a:t>You pay to use AI</a:t>
            </a:r>
            <a:endParaRPr lang="en-US" sz="1100" dirty="0"/>
          </a:p>
        </p:txBody>
      </p:sp>
      <p:sp>
        <p:nvSpPr>
          <p:cNvPr id="32" name="Text 30"/>
          <p:cNvSpPr/>
          <p:nvPr/>
        </p:nvSpPr>
        <p:spPr>
          <a:xfrm>
            <a:off x="4709160" y="3849624"/>
            <a:ext cx="3840480" cy="320040"/>
          </a:xfrm>
          <a:prstGeom prst="rect">
            <a:avLst/>
          </a:prstGeom>
          <a:noFill/>
          <a:ln/>
        </p:spPr>
        <p:txBody>
          <a:bodyPr wrap="square" rtlCol="0" anchor="ctr"/>
          <a:lstStyle/>
          <a:p>
            <a:pPr indent="0" marL="0">
              <a:buNone/>
            </a:pPr>
            <a:r>
              <a:rPr lang="en-US" sz="1100" dirty="0">
                <a:solidFill>
                  <a:srgbClr val="86EFAC"/>
                </a:solidFill>
                <a:latin typeface="Arial" pitchFamily="34" charset="0"/>
                <a:ea typeface="Arial" pitchFamily="34" charset="-122"/>
                <a:cs typeface="Arial" pitchFamily="34" charset="-120"/>
              </a:rPr>
              <a:t>You earn DECNT by hosting AI</a:t>
            </a:r>
            <a:endParaRPr lang="en-US" sz="1100" dirty="0"/>
          </a:p>
        </p:txBody>
      </p:sp>
      <p:sp>
        <p:nvSpPr>
          <p:cNvPr id="33" name="Text 31"/>
          <p:cNvSpPr/>
          <p:nvPr/>
        </p:nvSpPr>
        <p:spPr>
          <a:xfrm>
            <a:off x="4069080" y="3867912"/>
            <a:ext cx="457200" cy="274320"/>
          </a:xfrm>
          <a:prstGeom prst="rect">
            <a:avLst/>
          </a:prstGeom>
          <a:noFill/>
          <a:ln/>
        </p:spPr>
        <p:txBody>
          <a:bodyPr wrap="square" rtlCol="0" anchor="ctr"/>
          <a:lstStyle/>
          <a:p>
            <a:pPr algn="ctr" indent="0" marL="0">
              <a:buNone/>
            </a:pPr>
            <a:r>
              <a:rPr lang="en-US" sz="1200" dirty="0">
                <a:solidFill>
                  <a:srgbClr val="EF4444"/>
                </a:solidFill>
                <a:latin typeface="Arial" pitchFamily="34" charset="0"/>
                <a:ea typeface="Arial" pitchFamily="34" charset="-122"/>
                <a:cs typeface="Arial" pitchFamily="34" charset="-120"/>
              </a:rPr>
              <a:t>✕</a:t>
            </a:r>
            <a:endParaRPr lang="en-US" sz="1200" dirty="0"/>
          </a:p>
        </p:txBody>
      </p:sp>
      <p:sp>
        <p:nvSpPr>
          <p:cNvPr id="34" name="Text 32"/>
          <p:cNvSpPr/>
          <p:nvPr/>
        </p:nvSpPr>
        <p:spPr>
          <a:xfrm>
            <a:off x="4160520" y="3867912"/>
            <a:ext cx="365760" cy="274320"/>
          </a:xfrm>
          <a:prstGeom prst="rect">
            <a:avLst/>
          </a:prstGeom>
          <a:noFill/>
          <a:ln/>
        </p:spPr>
        <p:txBody>
          <a:bodyPr wrap="square" rtlCol="0" anchor="ctr"/>
          <a:lstStyle/>
          <a:p>
            <a:pPr algn="ctr" indent="0" marL="0">
              <a:buNone/>
            </a:pPr>
            <a:r>
              <a:rPr lang="en-US" sz="1200" dirty="0">
                <a:solidFill>
                  <a:srgbClr val="10B981"/>
                </a:solidFill>
                <a:latin typeface="Arial" pitchFamily="34" charset="0"/>
                <a:ea typeface="Arial" pitchFamily="34" charset="-122"/>
                <a:cs typeface="Arial" pitchFamily="34" charset="-120"/>
              </a:rPr>
              <a:t>✓</a:t>
            </a:r>
            <a:endParaRPr lang="en-US" sz="1200" dirty="0"/>
          </a:p>
        </p:txBody>
      </p:sp>
      <p:sp>
        <p:nvSpPr>
          <p:cNvPr id="35" name="Shape 33"/>
          <p:cNvSpPr/>
          <p:nvPr/>
        </p:nvSpPr>
        <p:spPr>
          <a:xfrm>
            <a:off x="365760" y="4251960"/>
            <a:ext cx="4023360" cy="438912"/>
          </a:xfrm>
          <a:prstGeom prst="rect">
            <a:avLst/>
          </a:prstGeom>
          <a:solidFill>
            <a:srgbClr val="0D1B2E"/>
          </a:solidFill>
          <a:ln w="3810">
            <a:solidFill>
              <a:srgbClr val="1E3A5F"/>
            </a:solidFill>
            <a:prstDash val="solid"/>
          </a:ln>
        </p:spPr>
      </p:sp>
      <p:sp>
        <p:nvSpPr>
          <p:cNvPr id="36" name="Shape 34"/>
          <p:cNvSpPr/>
          <p:nvPr/>
        </p:nvSpPr>
        <p:spPr>
          <a:xfrm>
            <a:off x="4572000" y="4251960"/>
            <a:ext cx="4206240" cy="438912"/>
          </a:xfrm>
          <a:prstGeom prst="rect">
            <a:avLst/>
          </a:prstGeom>
          <a:solidFill>
            <a:srgbClr val="0D2517"/>
          </a:solidFill>
          <a:ln w="3810">
            <a:solidFill>
              <a:srgbClr val="1A3D28"/>
            </a:solidFill>
            <a:prstDash val="solid"/>
          </a:ln>
        </p:spPr>
      </p:sp>
      <p:sp>
        <p:nvSpPr>
          <p:cNvPr id="37" name="Text 35"/>
          <p:cNvSpPr/>
          <p:nvPr/>
        </p:nvSpPr>
        <p:spPr>
          <a:xfrm>
            <a:off x="548640" y="4325112"/>
            <a:ext cx="3657600" cy="320040"/>
          </a:xfrm>
          <a:prstGeom prst="rect">
            <a:avLst/>
          </a:prstGeom>
          <a:noFill/>
          <a:ln/>
        </p:spPr>
        <p:txBody>
          <a:bodyPr wrap="square" rtlCol="0" anchor="ctr"/>
          <a:lstStyle/>
          <a:p>
            <a:pPr indent="0" marL="0">
              <a:buNone/>
            </a:pPr>
            <a:r>
              <a:rPr lang="en-US" sz="1100" dirty="0">
                <a:solidFill>
                  <a:srgbClr val="F1F5F9"/>
                </a:solidFill>
                <a:latin typeface="Arial" pitchFamily="34" charset="0"/>
                <a:ea typeface="Arial" pitchFamily="34" charset="-122"/>
                <a:cs typeface="Arial" pitchFamily="34" charset="-120"/>
              </a:rPr>
              <a:t>Logs your conversations</a:t>
            </a:r>
            <a:endParaRPr lang="en-US" sz="1100" dirty="0"/>
          </a:p>
        </p:txBody>
      </p:sp>
      <p:sp>
        <p:nvSpPr>
          <p:cNvPr id="38" name="Text 36"/>
          <p:cNvSpPr/>
          <p:nvPr/>
        </p:nvSpPr>
        <p:spPr>
          <a:xfrm>
            <a:off x="4709160" y="4325112"/>
            <a:ext cx="3840480" cy="320040"/>
          </a:xfrm>
          <a:prstGeom prst="rect">
            <a:avLst/>
          </a:prstGeom>
          <a:noFill/>
          <a:ln/>
        </p:spPr>
        <p:txBody>
          <a:bodyPr wrap="square" rtlCol="0" anchor="ctr"/>
          <a:lstStyle/>
          <a:p>
            <a:pPr indent="0" marL="0">
              <a:buNone/>
            </a:pPr>
            <a:r>
              <a:rPr lang="en-US" sz="1100" dirty="0">
                <a:solidFill>
                  <a:srgbClr val="86EFAC"/>
                </a:solidFill>
                <a:latin typeface="Arial" pitchFamily="34" charset="0"/>
                <a:ea typeface="Arial" pitchFamily="34" charset="-122"/>
                <a:cs typeface="Arial" pitchFamily="34" charset="-120"/>
              </a:rPr>
              <a:t>Architecturally cannot see your prompts</a:t>
            </a:r>
            <a:endParaRPr lang="en-US" sz="1100" dirty="0"/>
          </a:p>
        </p:txBody>
      </p:sp>
      <p:sp>
        <p:nvSpPr>
          <p:cNvPr id="39" name="Text 37"/>
          <p:cNvSpPr/>
          <p:nvPr/>
        </p:nvSpPr>
        <p:spPr>
          <a:xfrm>
            <a:off x="4069080" y="4343400"/>
            <a:ext cx="457200" cy="274320"/>
          </a:xfrm>
          <a:prstGeom prst="rect">
            <a:avLst/>
          </a:prstGeom>
          <a:noFill/>
          <a:ln/>
        </p:spPr>
        <p:txBody>
          <a:bodyPr wrap="square" rtlCol="0" anchor="ctr"/>
          <a:lstStyle/>
          <a:p>
            <a:pPr algn="ctr" indent="0" marL="0">
              <a:buNone/>
            </a:pPr>
            <a:r>
              <a:rPr lang="en-US" sz="1200" dirty="0">
                <a:solidFill>
                  <a:srgbClr val="EF4444"/>
                </a:solidFill>
                <a:latin typeface="Arial" pitchFamily="34" charset="0"/>
                <a:ea typeface="Arial" pitchFamily="34" charset="-122"/>
                <a:cs typeface="Arial" pitchFamily="34" charset="-120"/>
              </a:rPr>
              <a:t>✕</a:t>
            </a:r>
            <a:endParaRPr lang="en-US" sz="1200" dirty="0"/>
          </a:p>
        </p:txBody>
      </p:sp>
      <p:sp>
        <p:nvSpPr>
          <p:cNvPr id="40" name="Text 38"/>
          <p:cNvSpPr/>
          <p:nvPr/>
        </p:nvSpPr>
        <p:spPr>
          <a:xfrm>
            <a:off x="4160520" y="4343400"/>
            <a:ext cx="365760" cy="274320"/>
          </a:xfrm>
          <a:prstGeom prst="rect">
            <a:avLst/>
          </a:prstGeom>
          <a:noFill/>
          <a:ln/>
        </p:spPr>
        <p:txBody>
          <a:bodyPr wrap="square" rtlCol="0" anchor="ctr"/>
          <a:lstStyle/>
          <a:p>
            <a:pPr algn="ctr" indent="0" marL="0">
              <a:buNone/>
            </a:pPr>
            <a:r>
              <a:rPr lang="en-US" sz="1200" dirty="0">
                <a:solidFill>
                  <a:srgbClr val="10B981"/>
                </a:solidFill>
                <a:latin typeface="Arial" pitchFamily="34" charset="0"/>
                <a:ea typeface="Arial" pitchFamily="34" charset="-122"/>
                <a:cs typeface="Arial" pitchFamily="34" charset="-120"/>
              </a:rPr>
              <a:t>✓</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ARCHITECTURE</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How It Works</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Four actors, one atomic transaction.</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2194560" y="2514600"/>
            <a:ext cx="320040" cy="22860"/>
          </a:xfrm>
          <a:prstGeom prst="rect">
            <a:avLst/>
          </a:prstGeom>
          <a:solidFill>
            <a:srgbClr val="1E3A5F"/>
          </a:solidFill>
          <a:ln w="12700">
            <a:solidFill>
              <a:srgbClr val="1E3A5F"/>
            </a:solidFill>
            <a:prstDash val="solid"/>
          </a:ln>
        </p:spPr>
      </p:sp>
      <p:sp>
        <p:nvSpPr>
          <p:cNvPr id="8" name="Shape 6"/>
          <p:cNvSpPr/>
          <p:nvPr/>
        </p:nvSpPr>
        <p:spPr>
          <a:xfrm>
            <a:off x="320040" y="1874520"/>
            <a:ext cx="1828800" cy="2651760"/>
          </a:xfrm>
          <a:prstGeom prst="rect">
            <a:avLst/>
          </a:prstGeom>
          <a:solidFill>
            <a:srgbClr val="0D1B2E"/>
          </a:solidFill>
          <a:ln w="6350">
            <a:solidFill>
              <a:srgbClr val="1E3A5F"/>
            </a:solidFill>
            <a:prstDash val="solid"/>
          </a:ln>
        </p:spPr>
      </p:sp>
      <p:sp>
        <p:nvSpPr>
          <p:cNvPr id="9" name="Shape 7"/>
          <p:cNvSpPr/>
          <p:nvPr/>
        </p:nvSpPr>
        <p:spPr>
          <a:xfrm>
            <a:off x="320040" y="1874520"/>
            <a:ext cx="1828800" cy="45720"/>
          </a:xfrm>
          <a:prstGeom prst="rect">
            <a:avLst/>
          </a:prstGeom>
          <a:solidFill>
            <a:srgbClr val="00B4D8"/>
          </a:solidFill>
          <a:ln w="12700">
            <a:solidFill>
              <a:srgbClr val="00B4D8"/>
            </a:solidFill>
            <a:prstDash val="solid"/>
          </a:ln>
        </p:spPr>
      </p:sp>
      <p:sp>
        <p:nvSpPr>
          <p:cNvPr id="10" name="Text 8"/>
          <p:cNvSpPr/>
          <p:nvPr/>
        </p:nvSpPr>
        <p:spPr>
          <a:xfrm>
            <a:off x="365760" y="1938528"/>
            <a:ext cx="365760" cy="365760"/>
          </a:xfrm>
          <a:prstGeom prst="rect">
            <a:avLst/>
          </a:prstGeom>
          <a:noFill/>
          <a:ln/>
        </p:spPr>
        <p:txBody>
          <a:bodyPr wrap="square" rtlCol="0" anchor="ctr"/>
          <a:lstStyle/>
          <a:p>
            <a:pPr indent="0" marL="0">
              <a:buNone/>
            </a:pPr>
            <a:r>
              <a:rPr lang="en-US" sz="1800" b="1" dirty="0">
                <a:solidFill>
                  <a:srgbClr val="00B4D8"/>
                </a:solidFill>
                <a:latin typeface="Arial" pitchFamily="34" charset="0"/>
                <a:ea typeface="Arial" pitchFamily="34" charset="-122"/>
                <a:cs typeface="Arial" pitchFamily="34" charset="-120"/>
              </a:rPr>
              <a:t>1</a:t>
            </a:r>
            <a:endParaRPr lang="en-US" sz="1800" dirty="0"/>
          </a:p>
        </p:txBody>
      </p:sp>
      <p:sp>
        <p:nvSpPr>
          <p:cNvPr id="11" name="Text 9"/>
          <p:cNvSpPr/>
          <p:nvPr/>
        </p:nvSpPr>
        <p:spPr>
          <a:xfrm>
            <a:off x="411480" y="2331720"/>
            <a:ext cx="1645920" cy="365760"/>
          </a:xfrm>
          <a:prstGeom prst="rect">
            <a:avLst/>
          </a:prstGeom>
          <a:noFill/>
          <a:ln/>
        </p:spPr>
        <p:txBody>
          <a:bodyPr wrap="square" rtlCol="0" anchor="ctr"/>
          <a:lstStyle/>
          <a:p>
            <a:pPr indent="0" marL="0">
              <a:buNone/>
            </a:pPr>
            <a:r>
              <a:rPr lang="en-US" sz="1300" b="1" dirty="0">
                <a:solidFill>
                  <a:srgbClr val="00B4D8"/>
                </a:solidFill>
                <a:latin typeface="Arial" pitchFamily="34" charset="0"/>
                <a:ea typeface="Arial" pitchFamily="34" charset="-122"/>
                <a:cs typeface="Arial" pitchFamily="34" charset="-120"/>
              </a:rPr>
              <a:t>User</a:t>
            </a:r>
            <a:endParaRPr lang="en-US" sz="1300" dirty="0"/>
          </a:p>
        </p:txBody>
      </p:sp>
      <p:sp>
        <p:nvSpPr>
          <p:cNvPr id="12" name="Text 10"/>
          <p:cNvSpPr/>
          <p:nvPr/>
        </p:nvSpPr>
        <p:spPr>
          <a:xfrm>
            <a:off x="411480" y="2724912"/>
            <a:ext cx="1645920" cy="1737360"/>
          </a:xfrm>
          <a:prstGeom prst="rect">
            <a:avLst/>
          </a:prstGeom>
          <a:noFill/>
          <a:ln/>
        </p:spPr>
        <p:txBody>
          <a:bodyPr wrap="square" rtlCol="0" anchor="t"/>
          <a:lstStyle/>
          <a:p>
            <a:pPr indent="0" marL="0">
              <a:buNone/>
            </a:pPr>
            <a:r>
              <a:rPr lang="en-US" sz="1000" dirty="0">
                <a:solidFill>
                  <a:srgbClr val="F1F5F9"/>
                </a:solidFill>
                <a:latin typeface="Arial" pitchFamily="34" charset="0"/>
                <a:ea typeface="Arial" pitchFamily="34" charset="-122"/>
                <a:cs typeface="Arial" pitchFamily="34" charset="-120"/>
              </a:rPr>
              <a:t>Visits ai.decntai.com, picks a provider from the marketplace, sends a prompt</a:t>
            </a:r>
            <a:endParaRPr lang="en-US" sz="1000" dirty="0"/>
          </a:p>
        </p:txBody>
      </p:sp>
      <p:sp>
        <p:nvSpPr>
          <p:cNvPr id="13" name="Shape 11"/>
          <p:cNvSpPr/>
          <p:nvPr/>
        </p:nvSpPr>
        <p:spPr>
          <a:xfrm>
            <a:off x="4434840" y="2514600"/>
            <a:ext cx="320040" cy="22860"/>
          </a:xfrm>
          <a:prstGeom prst="rect">
            <a:avLst/>
          </a:prstGeom>
          <a:solidFill>
            <a:srgbClr val="1E3A5F"/>
          </a:solidFill>
          <a:ln w="12700">
            <a:solidFill>
              <a:srgbClr val="1E3A5F"/>
            </a:solidFill>
            <a:prstDash val="solid"/>
          </a:ln>
        </p:spPr>
      </p:sp>
      <p:sp>
        <p:nvSpPr>
          <p:cNvPr id="14" name="Shape 12"/>
          <p:cNvSpPr/>
          <p:nvPr/>
        </p:nvSpPr>
        <p:spPr>
          <a:xfrm>
            <a:off x="2560320" y="1874520"/>
            <a:ext cx="1828800" cy="2651760"/>
          </a:xfrm>
          <a:prstGeom prst="rect">
            <a:avLst/>
          </a:prstGeom>
          <a:solidFill>
            <a:srgbClr val="0D1B2E"/>
          </a:solidFill>
          <a:ln w="6350">
            <a:solidFill>
              <a:srgbClr val="1E3A5F"/>
            </a:solidFill>
            <a:prstDash val="solid"/>
          </a:ln>
        </p:spPr>
      </p:sp>
      <p:sp>
        <p:nvSpPr>
          <p:cNvPr id="15" name="Shape 13"/>
          <p:cNvSpPr/>
          <p:nvPr/>
        </p:nvSpPr>
        <p:spPr>
          <a:xfrm>
            <a:off x="2560320" y="1874520"/>
            <a:ext cx="1828800" cy="45720"/>
          </a:xfrm>
          <a:prstGeom prst="rect">
            <a:avLst/>
          </a:prstGeom>
          <a:solidFill>
            <a:srgbClr val="64748B"/>
          </a:solidFill>
          <a:ln w="12700">
            <a:solidFill>
              <a:srgbClr val="64748B"/>
            </a:solidFill>
            <a:prstDash val="solid"/>
          </a:ln>
        </p:spPr>
      </p:sp>
      <p:sp>
        <p:nvSpPr>
          <p:cNvPr id="16" name="Text 14"/>
          <p:cNvSpPr/>
          <p:nvPr/>
        </p:nvSpPr>
        <p:spPr>
          <a:xfrm>
            <a:off x="2606040" y="1938528"/>
            <a:ext cx="365760" cy="365760"/>
          </a:xfrm>
          <a:prstGeom prst="rect">
            <a:avLst/>
          </a:prstGeom>
          <a:noFill/>
          <a:ln/>
        </p:spPr>
        <p:txBody>
          <a:bodyPr wrap="square" rtlCol="0" anchor="ctr"/>
          <a:lstStyle/>
          <a:p>
            <a:pPr indent="0" marL="0">
              <a:buNone/>
            </a:pPr>
            <a:r>
              <a:rPr lang="en-US" sz="1800" b="1" dirty="0">
                <a:solidFill>
                  <a:srgbClr val="64748B"/>
                </a:solidFill>
                <a:latin typeface="Arial" pitchFamily="34" charset="0"/>
                <a:ea typeface="Arial" pitchFamily="34" charset="-122"/>
                <a:cs typeface="Arial" pitchFamily="34" charset="-120"/>
              </a:rPr>
              <a:t>2</a:t>
            </a:r>
            <a:endParaRPr lang="en-US" sz="1800" dirty="0"/>
          </a:p>
        </p:txBody>
      </p:sp>
      <p:sp>
        <p:nvSpPr>
          <p:cNvPr id="17" name="Text 15"/>
          <p:cNvSpPr/>
          <p:nvPr/>
        </p:nvSpPr>
        <p:spPr>
          <a:xfrm>
            <a:off x="2651760" y="2331720"/>
            <a:ext cx="1645920" cy="365760"/>
          </a:xfrm>
          <a:prstGeom prst="rect">
            <a:avLst/>
          </a:prstGeom>
          <a:noFill/>
          <a:ln/>
        </p:spPr>
        <p:txBody>
          <a:bodyPr wrap="square" rtlCol="0" anchor="ctr"/>
          <a:lstStyle/>
          <a:p>
            <a:pPr indent="0" marL="0">
              <a:buNone/>
            </a:pPr>
            <a:r>
              <a:rPr lang="en-US" sz="1300" b="1" dirty="0">
                <a:solidFill>
                  <a:srgbClr val="64748B"/>
                </a:solidFill>
                <a:latin typeface="Arial" pitchFamily="34" charset="0"/>
                <a:ea typeface="Arial" pitchFamily="34" charset="-122"/>
                <a:cs typeface="Arial" pitchFamily="34" charset="-120"/>
              </a:rPr>
              <a:t>Platform</a:t>
            </a:r>
            <a:endParaRPr lang="en-US" sz="1300" dirty="0"/>
          </a:p>
        </p:txBody>
      </p:sp>
      <p:sp>
        <p:nvSpPr>
          <p:cNvPr id="18" name="Text 16"/>
          <p:cNvSpPr/>
          <p:nvPr/>
        </p:nvSpPr>
        <p:spPr>
          <a:xfrm>
            <a:off x="2651760" y="2724912"/>
            <a:ext cx="1645920" cy="1737360"/>
          </a:xfrm>
          <a:prstGeom prst="rect">
            <a:avLst/>
          </a:prstGeom>
          <a:noFill/>
          <a:ln/>
        </p:spPr>
        <p:txBody>
          <a:bodyPr wrap="square" rtlCol="0" anchor="t"/>
          <a:lstStyle/>
          <a:p>
            <a:pPr indent="0" marL="0">
              <a:buNone/>
            </a:pPr>
            <a:r>
              <a:rPr lang="en-US" sz="1000" dirty="0">
                <a:solidFill>
                  <a:srgbClr val="F1F5F9"/>
                </a:solidFill>
                <a:latin typeface="Arial" pitchFamily="34" charset="0"/>
                <a:ea typeface="Arial" pitchFamily="34" charset="-122"/>
                <a:cs typeface="Arial" pitchFamily="34" charset="-120"/>
              </a:rPr>
              <a:t>Routes session setup. Never touches prompt data — structurally excluded from the data path</a:t>
            </a:r>
            <a:endParaRPr lang="en-US" sz="1000" dirty="0"/>
          </a:p>
        </p:txBody>
      </p:sp>
      <p:sp>
        <p:nvSpPr>
          <p:cNvPr id="19" name="Shape 17"/>
          <p:cNvSpPr/>
          <p:nvPr/>
        </p:nvSpPr>
        <p:spPr>
          <a:xfrm>
            <a:off x="6675120" y="2514600"/>
            <a:ext cx="320040" cy="22860"/>
          </a:xfrm>
          <a:prstGeom prst="rect">
            <a:avLst/>
          </a:prstGeom>
          <a:solidFill>
            <a:srgbClr val="1E3A5F"/>
          </a:solidFill>
          <a:ln w="12700">
            <a:solidFill>
              <a:srgbClr val="1E3A5F"/>
            </a:solidFill>
            <a:prstDash val="solid"/>
          </a:ln>
        </p:spPr>
      </p:sp>
      <p:sp>
        <p:nvSpPr>
          <p:cNvPr id="20" name="Shape 18"/>
          <p:cNvSpPr/>
          <p:nvPr/>
        </p:nvSpPr>
        <p:spPr>
          <a:xfrm>
            <a:off x="4800600" y="1874520"/>
            <a:ext cx="1828800" cy="2651760"/>
          </a:xfrm>
          <a:prstGeom prst="rect">
            <a:avLst/>
          </a:prstGeom>
          <a:solidFill>
            <a:srgbClr val="0D1B2E"/>
          </a:solidFill>
          <a:ln w="6350">
            <a:solidFill>
              <a:srgbClr val="1E3A5F"/>
            </a:solidFill>
            <a:prstDash val="solid"/>
          </a:ln>
        </p:spPr>
      </p:sp>
      <p:sp>
        <p:nvSpPr>
          <p:cNvPr id="21" name="Shape 19"/>
          <p:cNvSpPr/>
          <p:nvPr/>
        </p:nvSpPr>
        <p:spPr>
          <a:xfrm>
            <a:off x="4800600" y="1874520"/>
            <a:ext cx="1828800" cy="45720"/>
          </a:xfrm>
          <a:prstGeom prst="rect">
            <a:avLst/>
          </a:prstGeom>
          <a:solidFill>
            <a:srgbClr val="10B981"/>
          </a:solidFill>
          <a:ln w="12700">
            <a:solidFill>
              <a:srgbClr val="10B981"/>
            </a:solidFill>
            <a:prstDash val="solid"/>
          </a:ln>
        </p:spPr>
      </p:sp>
      <p:sp>
        <p:nvSpPr>
          <p:cNvPr id="22" name="Text 20"/>
          <p:cNvSpPr/>
          <p:nvPr/>
        </p:nvSpPr>
        <p:spPr>
          <a:xfrm>
            <a:off x="4846320" y="1938528"/>
            <a:ext cx="365760" cy="365760"/>
          </a:xfrm>
          <a:prstGeom prst="rect">
            <a:avLst/>
          </a:prstGeom>
          <a:noFill/>
          <a:ln/>
        </p:spPr>
        <p:txBody>
          <a:bodyPr wrap="square" rtlCol="0" anchor="ctr"/>
          <a:lstStyle/>
          <a:p>
            <a:pPr indent="0" marL="0">
              <a:buNone/>
            </a:pPr>
            <a:r>
              <a:rPr lang="en-US" sz="1800" b="1" dirty="0">
                <a:solidFill>
                  <a:srgbClr val="10B981"/>
                </a:solidFill>
                <a:latin typeface="Arial" pitchFamily="34" charset="0"/>
                <a:ea typeface="Arial" pitchFamily="34" charset="-122"/>
                <a:cs typeface="Arial" pitchFamily="34" charset="-120"/>
              </a:rPr>
              <a:t>3</a:t>
            </a:r>
            <a:endParaRPr lang="en-US" sz="1800" dirty="0"/>
          </a:p>
        </p:txBody>
      </p:sp>
      <p:sp>
        <p:nvSpPr>
          <p:cNvPr id="23" name="Text 21"/>
          <p:cNvSpPr/>
          <p:nvPr/>
        </p:nvSpPr>
        <p:spPr>
          <a:xfrm>
            <a:off x="4892040" y="2331720"/>
            <a:ext cx="1645920" cy="365760"/>
          </a:xfrm>
          <a:prstGeom prst="rect">
            <a:avLst/>
          </a:prstGeom>
          <a:noFill/>
          <a:ln/>
        </p:spPr>
        <p:txBody>
          <a:bodyPr wrap="square" rtlCol="0" anchor="ctr"/>
          <a:lstStyle/>
          <a:p>
            <a:pPr indent="0" marL="0">
              <a:buNone/>
            </a:pPr>
            <a:r>
              <a:rPr lang="en-US" sz="1300" b="1" dirty="0">
                <a:solidFill>
                  <a:srgbClr val="10B981"/>
                </a:solidFill>
                <a:latin typeface="Arial" pitchFamily="34" charset="0"/>
                <a:ea typeface="Arial" pitchFamily="34" charset="-122"/>
                <a:cs typeface="Arial" pitchFamily="34" charset="-120"/>
              </a:rPr>
              <a:t>Provider Node</a:t>
            </a:r>
            <a:endParaRPr lang="en-US" sz="1300" dirty="0"/>
          </a:p>
        </p:txBody>
      </p:sp>
      <p:sp>
        <p:nvSpPr>
          <p:cNvPr id="24" name="Text 22"/>
          <p:cNvSpPr/>
          <p:nvPr/>
        </p:nvSpPr>
        <p:spPr>
          <a:xfrm>
            <a:off x="4892040" y="2724912"/>
            <a:ext cx="1645920" cy="1737360"/>
          </a:xfrm>
          <a:prstGeom prst="rect">
            <a:avLst/>
          </a:prstGeom>
          <a:noFill/>
          <a:ln/>
        </p:spPr>
        <p:txBody>
          <a:bodyPr wrap="square" rtlCol="0" anchor="t"/>
          <a:lstStyle/>
          <a:p>
            <a:pPr indent="0" marL="0">
              <a:buNone/>
            </a:pPr>
            <a:r>
              <a:rPr lang="en-US" sz="1000" dirty="0">
                <a:solidFill>
                  <a:srgbClr val="F1F5F9"/>
                </a:solidFill>
                <a:latin typeface="Arial" pitchFamily="34" charset="0"/>
                <a:ea typeface="Arial" pitchFamily="34" charset="-122"/>
                <a:cs typeface="Arial" pitchFamily="34" charset="-120"/>
              </a:rPr>
              <a:t>Runs AI inference locally on their GPU/CPU. Returns response through encrypted tunnel</a:t>
            </a:r>
            <a:endParaRPr lang="en-US" sz="1000" dirty="0"/>
          </a:p>
        </p:txBody>
      </p:sp>
      <p:sp>
        <p:nvSpPr>
          <p:cNvPr id="25" name="Shape 23"/>
          <p:cNvSpPr/>
          <p:nvPr/>
        </p:nvSpPr>
        <p:spPr>
          <a:xfrm>
            <a:off x="7040880" y="1874520"/>
            <a:ext cx="1828800" cy="2651760"/>
          </a:xfrm>
          <a:prstGeom prst="rect">
            <a:avLst/>
          </a:prstGeom>
          <a:solidFill>
            <a:srgbClr val="0D1B2E"/>
          </a:solidFill>
          <a:ln w="6350">
            <a:solidFill>
              <a:srgbClr val="1E3A5F"/>
            </a:solidFill>
            <a:prstDash val="solid"/>
          </a:ln>
        </p:spPr>
      </p:sp>
      <p:sp>
        <p:nvSpPr>
          <p:cNvPr id="26" name="Shape 24"/>
          <p:cNvSpPr/>
          <p:nvPr/>
        </p:nvSpPr>
        <p:spPr>
          <a:xfrm>
            <a:off x="7040880" y="1874520"/>
            <a:ext cx="1828800" cy="45720"/>
          </a:xfrm>
          <a:prstGeom prst="rect">
            <a:avLst/>
          </a:prstGeom>
          <a:solidFill>
            <a:srgbClr val="F59E0B"/>
          </a:solidFill>
          <a:ln w="12700">
            <a:solidFill>
              <a:srgbClr val="F59E0B"/>
            </a:solidFill>
            <a:prstDash val="solid"/>
          </a:ln>
        </p:spPr>
      </p:sp>
      <p:sp>
        <p:nvSpPr>
          <p:cNvPr id="27" name="Text 25"/>
          <p:cNvSpPr/>
          <p:nvPr/>
        </p:nvSpPr>
        <p:spPr>
          <a:xfrm>
            <a:off x="7086600" y="1938528"/>
            <a:ext cx="365760" cy="365760"/>
          </a:xfrm>
          <a:prstGeom prst="rect">
            <a:avLst/>
          </a:prstGeom>
          <a:noFill/>
          <a:ln/>
        </p:spPr>
        <p:txBody>
          <a:bodyPr wrap="square" rtlCol="0" anchor="ctr"/>
          <a:lstStyle/>
          <a:p>
            <a:pPr indent="0" marL="0">
              <a:buNone/>
            </a:pPr>
            <a:r>
              <a:rPr lang="en-US" sz="1800" b="1" dirty="0">
                <a:solidFill>
                  <a:srgbClr val="F59E0B"/>
                </a:solidFill>
                <a:latin typeface="Arial" pitchFamily="34" charset="0"/>
                <a:ea typeface="Arial" pitchFamily="34" charset="-122"/>
                <a:cs typeface="Arial" pitchFamily="34" charset="-120"/>
              </a:rPr>
              <a:t>4</a:t>
            </a:r>
            <a:endParaRPr lang="en-US" sz="1800" dirty="0"/>
          </a:p>
        </p:txBody>
      </p:sp>
      <p:sp>
        <p:nvSpPr>
          <p:cNvPr id="28" name="Text 26"/>
          <p:cNvSpPr/>
          <p:nvPr/>
        </p:nvSpPr>
        <p:spPr>
          <a:xfrm>
            <a:off x="7132320" y="2331720"/>
            <a:ext cx="1645920" cy="365760"/>
          </a:xfrm>
          <a:prstGeom prst="rect">
            <a:avLst/>
          </a:prstGeom>
          <a:noFill/>
          <a:ln/>
        </p:spPr>
        <p:txBody>
          <a:bodyPr wrap="square" rtlCol="0" anchor="ctr"/>
          <a:lstStyle/>
          <a:p>
            <a:pPr indent="0" marL="0">
              <a:buNone/>
            </a:pPr>
            <a:r>
              <a:rPr lang="en-US" sz="1300" b="1" dirty="0">
                <a:solidFill>
                  <a:srgbClr val="F59E0B"/>
                </a:solidFill>
                <a:latin typeface="Arial" pitchFamily="34" charset="0"/>
                <a:ea typeface="Arial" pitchFamily="34" charset="-122"/>
                <a:cs typeface="Arial" pitchFamily="34" charset="-120"/>
              </a:rPr>
              <a:t>Solana</a:t>
            </a:r>
            <a:endParaRPr lang="en-US" sz="1300" dirty="0"/>
          </a:p>
        </p:txBody>
      </p:sp>
      <p:sp>
        <p:nvSpPr>
          <p:cNvPr id="29" name="Text 27"/>
          <p:cNvSpPr/>
          <p:nvPr/>
        </p:nvSpPr>
        <p:spPr>
          <a:xfrm>
            <a:off x="7132320" y="2724912"/>
            <a:ext cx="1645920" cy="1737360"/>
          </a:xfrm>
          <a:prstGeom prst="rect">
            <a:avLst/>
          </a:prstGeom>
          <a:noFill/>
          <a:ln/>
        </p:spPr>
        <p:txBody>
          <a:bodyPr wrap="square" rtlCol="0" anchor="t"/>
          <a:lstStyle/>
          <a:p>
            <a:pPr indent="0" marL="0">
              <a:buNone/>
            </a:pPr>
            <a:r>
              <a:rPr lang="en-US" sz="1000" dirty="0">
                <a:solidFill>
                  <a:srgbClr val="F1F5F9"/>
                </a:solidFill>
                <a:latin typeface="Arial" pitchFamily="34" charset="0"/>
                <a:ea typeface="Arial" pitchFamily="34" charset="-122"/>
                <a:cs typeface="Arial" pitchFamily="34" charset="-120"/>
              </a:rPr>
              <a:t>Splits payment: 80% host · 19% platform · 1% referrer. Settles in under 1 second</a:t>
            </a:r>
            <a:endParaRPr lang="en-US" sz="1000" dirty="0"/>
          </a:p>
        </p:txBody>
      </p:sp>
      <p:sp>
        <p:nvSpPr>
          <p:cNvPr id="30" name="Text 28"/>
          <p:cNvSpPr/>
          <p:nvPr/>
        </p:nvSpPr>
        <p:spPr>
          <a:xfrm>
            <a:off x="365760" y="4663440"/>
            <a:ext cx="8412480" cy="320040"/>
          </a:xfrm>
          <a:prstGeom prst="rect">
            <a:avLst/>
          </a:prstGeom>
          <a:noFill/>
          <a:ln/>
        </p:spPr>
        <p:txBody>
          <a:bodyPr wrap="square" rtlCol="0" anchor="ctr"/>
          <a:lstStyle/>
          <a:p>
            <a:pPr algn="ctr" indent="0" marL="0">
              <a:buNone/>
            </a:pPr>
            <a:r>
              <a:rPr lang="en-US" sz="1200" i="1" dirty="0">
                <a:solidFill>
                  <a:srgbClr val="00B4D8"/>
                </a:solidFill>
                <a:latin typeface="Arial" pitchFamily="34" charset="0"/>
                <a:ea typeface="Arial" pitchFamily="34" charset="-122"/>
                <a:cs typeface="Arial" pitchFamily="34" charset="-120"/>
              </a:rPr>
              <a:t>Every prompt is private. Every payment is instant. No subscription.</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SECURITY</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Security Architecture</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Privacy enforced by design, not by promise.</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65760" y="1920240"/>
            <a:ext cx="4114800" cy="1234440"/>
          </a:xfrm>
          <a:prstGeom prst="rect">
            <a:avLst/>
          </a:prstGeom>
          <a:solidFill>
            <a:srgbClr val="0D1B2E"/>
          </a:solidFill>
          <a:ln w="6350">
            <a:solidFill>
              <a:srgbClr val="1E3A5F"/>
            </a:solidFill>
            <a:prstDash val="solid"/>
          </a:ln>
        </p:spPr>
      </p:sp>
      <p:sp>
        <p:nvSpPr>
          <p:cNvPr id="8" name="Shape 6"/>
          <p:cNvSpPr/>
          <p:nvPr/>
        </p:nvSpPr>
        <p:spPr>
          <a:xfrm>
            <a:off x="365760" y="1920240"/>
            <a:ext cx="54864" cy="1234440"/>
          </a:xfrm>
          <a:prstGeom prst="rect">
            <a:avLst/>
          </a:prstGeom>
          <a:solidFill>
            <a:srgbClr val="00B4D8"/>
          </a:solidFill>
          <a:ln w="12700">
            <a:solidFill>
              <a:srgbClr val="00B4D8"/>
            </a:solidFill>
            <a:prstDash val="solid"/>
          </a:ln>
        </p:spPr>
      </p:sp>
      <p:sp>
        <p:nvSpPr>
          <p:cNvPr id="9" name="Text 7"/>
          <p:cNvSpPr/>
          <p:nvPr/>
        </p:nvSpPr>
        <p:spPr>
          <a:xfrm>
            <a:off x="548640" y="2029968"/>
            <a:ext cx="3749040" cy="320040"/>
          </a:xfrm>
          <a:prstGeom prst="rect">
            <a:avLst/>
          </a:prstGeom>
          <a:noFill/>
          <a:ln/>
        </p:spPr>
        <p:txBody>
          <a:bodyPr wrap="square" rtlCol="0" anchor="ctr"/>
          <a:lstStyle/>
          <a:p>
            <a:pPr indent="0" marL="0">
              <a:buNone/>
            </a:pPr>
            <a:r>
              <a:rPr lang="en-US" sz="1200" b="1" dirty="0">
                <a:solidFill>
                  <a:srgbClr val="00B4D8"/>
                </a:solidFill>
                <a:latin typeface="Arial" pitchFamily="34" charset="0"/>
                <a:ea typeface="Arial" pitchFamily="34" charset="-122"/>
                <a:cs typeface="Arial" pitchFamily="34" charset="-120"/>
              </a:rPr>
              <a:t>Structural Privacy</a:t>
            </a:r>
            <a:endParaRPr lang="en-US" sz="1200" dirty="0"/>
          </a:p>
        </p:txBody>
      </p:sp>
      <p:sp>
        <p:nvSpPr>
          <p:cNvPr id="10" name="Text 8"/>
          <p:cNvSpPr/>
          <p:nvPr/>
        </p:nvSpPr>
        <p:spPr>
          <a:xfrm>
            <a:off x="548640" y="2377440"/>
            <a:ext cx="3749040" cy="713232"/>
          </a:xfrm>
          <a:prstGeom prst="rect">
            <a:avLst/>
          </a:prstGeom>
          <a:noFill/>
          <a:ln/>
        </p:spPr>
        <p:txBody>
          <a:bodyPr wrap="square" rtlCol="0" anchor="t"/>
          <a:lstStyle/>
          <a:p>
            <a:pPr indent="0" marL="0">
              <a:buNone/>
            </a:pPr>
            <a:r>
              <a:rPr lang="en-US" sz="1050" dirty="0">
                <a:solidFill>
                  <a:srgbClr val="F1F5F9"/>
                </a:solidFill>
                <a:latin typeface="Arial" pitchFamily="34" charset="0"/>
                <a:ea typeface="Arial" pitchFamily="34" charset="-122"/>
                <a:cs typeface="Arial" pitchFamily="34" charset="-120"/>
              </a:rPr>
              <a:t>SSH tunnel routes directly to host node. Platform server is architecturally excluded from prompt data. Cannot be changed by policy.</a:t>
            </a:r>
            <a:endParaRPr lang="en-US" sz="1050" dirty="0"/>
          </a:p>
        </p:txBody>
      </p:sp>
      <p:sp>
        <p:nvSpPr>
          <p:cNvPr id="11" name="Shape 9"/>
          <p:cNvSpPr/>
          <p:nvPr/>
        </p:nvSpPr>
        <p:spPr>
          <a:xfrm>
            <a:off x="4709160" y="1920240"/>
            <a:ext cx="4114800" cy="1234440"/>
          </a:xfrm>
          <a:prstGeom prst="rect">
            <a:avLst/>
          </a:prstGeom>
          <a:solidFill>
            <a:srgbClr val="0D1B2E"/>
          </a:solidFill>
          <a:ln w="6350">
            <a:solidFill>
              <a:srgbClr val="1E3A5F"/>
            </a:solidFill>
            <a:prstDash val="solid"/>
          </a:ln>
        </p:spPr>
      </p:sp>
      <p:sp>
        <p:nvSpPr>
          <p:cNvPr id="12" name="Shape 10"/>
          <p:cNvSpPr/>
          <p:nvPr/>
        </p:nvSpPr>
        <p:spPr>
          <a:xfrm>
            <a:off x="4709160" y="1920240"/>
            <a:ext cx="54864" cy="1234440"/>
          </a:xfrm>
          <a:prstGeom prst="rect">
            <a:avLst/>
          </a:prstGeom>
          <a:solidFill>
            <a:srgbClr val="10B981"/>
          </a:solidFill>
          <a:ln w="12700">
            <a:solidFill>
              <a:srgbClr val="10B981"/>
            </a:solidFill>
            <a:prstDash val="solid"/>
          </a:ln>
        </p:spPr>
      </p:sp>
      <p:sp>
        <p:nvSpPr>
          <p:cNvPr id="13" name="Text 11"/>
          <p:cNvSpPr/>
          <p:nvPr/>
        </p:nvSpPr>
        <p:spPr>
          <a:xfrm>
            <a:off x="4892040" y="2029968"/>
            <a:ext cx="3749040" cy="320040"/>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SHA-256 Verification</a:t>
            </a:r>
            <a:endParaRPr lang="en-US" sz="1200" dirty="0"/>
          </a:p>
        </p:txBody>
      </p:sp>
      <p:sp>
        <p:nvSpPr>
          <p:cNvPr id="14" name="Text 12"/>
          <p:cNvSpPr/>
          <p:nvPr/>
        </p:nvSpPr>
        <p:spPr>
          <a:xfrm>
            <a:off x="4892040" y="2377440"/>
            <a:ext cx="3749040" cy="713232"/>
          </a:xfrm>
          <a:prstGeom prst="rect">
            <a:avLst/>
          </a:prstGeom>
          <a:noFill/>
          <a:ln/>
        </p:spPr>
        <p:txBody>
          <a:bodyPr wrap="square" rtlCol="0" anchor="t"/>
          <a:lstStyle/>
          <a:p>
            <a:pPr indent="0" marL="0">
              <a:buNone/>
            </a:pPr>
            <a:r>
              <a:rPr lang="en-US" sz="1050" dirty="0">
                <a:solidFill>
                  <a:srgbClr val="F1F5F9"/>
                </a:solidFill>
                <a:latin typeface="Arial" pitchFamily="34" charset="0"/>
                <a:ea typeface="Arial" pitchFamily="34" charset="-122"/>
                <a:cs typeface="Arial" pitchFamily="34" charset="-120"/>
              </a:rPr>
              <a:t>Model hash checked every 60 seconds. If the model loaded on a node doesn't match the registered hash, the node is immediately suspended.</a:t>
            </a:r>
            <a:endParaRPr lang="en-US" sz="1050" dirty="0"/>
          </a:p>
        </p:txBody>
      </p:sp>
      <p:sp>
        <p:nvSpPr>
          <p:cNvPr id="15" name="Shape 13"/>
          <p:cNvSpPr/>
          <p:nvPr/>
        </p:nvSpPr>
        <p:spPr>
          <a:xfrm>
            <a:off x="365760" y="3337560"/>
            <a:ext cx="4114800" cy="1234440"/>
          </a:xfrm>
          <a:prstGeom prst="rect">
            <a:avLst/>
          </a:prstGeom>
          <a:solidFill>
            <a:srgbClr val="0D1B2E"/>
          </a:solidFill>
          <a:ln w="6350">
            <a:solidFill>
              <a:srgbClr val="1E3A5F"/>
            </a:solidFill>
            <a:prstDash val="solid"/>
          </a:ln>
        </p:spPr>
      </p:sp>
      <p:sp>
        <p:nvSpPr>
          <p:cNvPr id="16" name="Shape 14"/>
          <p:cNvSpPr/>
          <p:nvPr/>
        </p:nvSpPr>
        <p:spPr>
          <a:xfrm>
            <a:off x="365760" y="3337560"/>
            <a:ext cx="54864" cy="1234440"/>
          </a:xfrm>
          <a:prstGeom prst="rect">
            <a:avLst/>
          </a:prstGeom>
          <a:solidFill>
            <a:srgbClr val="8B5CF6"/>
          </a:solidFill>
          <a:ln w="12700">
            <a:solidFill>
              <a:srgbClr val="8B5CF6"/>
            </a:solidFill>
            <a:prstDash val="solid"/>
          </a:ln>
        </p:spPr>
      </p:sp>
      <p:sp>
        <p:nvSpPr>
          <p:cNvPr id="17" name="Text 15"/>
          <p:cNvSpPr/>
          <p:nvPr/>
        </p:nvSpPr>
        <p:spPr>
          <a:xfrm>
            <a:off x="548640" y="3447288"/>
            <a:ext cx="3749040" cy="320040"/>
          </a:xfrm>
          <a:prstGeom prst="rect">
            <a:avLst/>
          </a:prstGeom>
          <a:noFill/>
          <a:ln/>
        </p:spPr>
        <p:txBody>
          <a:bodyPr wrap="square" rtlCol="0" anchor="ctr"/>
          <a:lstStyle/>
          <a:p>
            <a:pPr indent="0" marL="0">
              <a:buNone/>
            </a:pPr>
            <a:r>
              <a:rPr lang="en-US" sz="1200" b="1" dirty="0">
                <a:solidFill>
                  <a:srgbClr val="8B5CF6"/>
                </a:solidFill>
                <a:latin typeface="Arial" pitchFamily="34" charset="0"/>
                <a:ea typeface="Arial" pitchFamily="34" charset="-122"/>
                <a:cs typeface="Arial" pitchFamily="34" charset="-120"/>
              </a:rPr>
              <a:t>TPM / TEE Attestation</a:t>
            </a:r>
            <a:endParaRPr lang="en-US" sz="1200" dirty="0"/>
          </a:p>
        </p:txBody>
      </p:sp>
      <p:sp>
        <p:nvSpPr>
          <p:cNvPr id="18" name="Text 16"/>
          <p:cNvSpPr/>
          <p:nvPr/>
        </p:nvSpPr>
        <p:spPr>
          <a:xfrm>
            <a:off x="548640" y="3794760"/>
            <a:ext cx="3749040" cy="713232"/>
          </a:xfrm>
          <a:prstGeom prst="rect">
            <a:avLst/>
          </a:prstGeom>
          <a:noFill/>
          <a:ln/>
        </p:spPr>
        <p:txBody>
          <a:bodyPr wrap="square" rtlCol="0" anchor="t"/>
          <a:lstStyle/>
          <a:p>
            <a:pPr indent="0" marL="0">
              <a:buNone/>
            </a:pPr>
            <a:r>
              <a:rPr lang="en-US" sz="1050" dirty="0">
                <a:solidFill>
                  <a:srgbClr val="F1F5F9"/>
                </a:solidFill>
                <a:latin typeface="Arial" pitchFamily="34" charset="0"/>
                <a:ea typeface="Arial" pitchFamily="34" charset="-122"/>
                <a:cs typeface="Arial" pitchFamily="34" charset="-120"/>
              </a:rPr>
              <a:t>Hardware-backed proof that the provider machine is genuine. Tamper-evident at firmware level. Attestation report published on-chain.</a:t>
            </a:r>
            <a:endParaRPr lang="en-US" sz="1050" dirty="0"/>
          </a:p>
        </p:txBody>
      </p:sp>
      <p:sp>
        <p:nvSpPr>
          <p:cNvPr id="19" name="Shape 17"/>
          <p:cNvSpPr/>
          <p:nvPr/>
        </p:nvSpPr>
        <p:spPr>
          <a:xfrm>
            <a:off x="4709160" y="3337560"/>
            <a:ext cx="4114800" cy="1234440"/>
          </a:xfrm>
          <a:prstGeom prst="rect">
            <a:avLst/>
          </a:prstGeom>
          <a:solidFill>
            <a:srgbClr val="0D1B2E"/>
          </a:solidFill>
          <a:ln w="6350">
            <a:solidFill>
              <a:srgbClr val="1E3A5F"/>
            </a:solidFill>
            <a:prstDash val="solid"/>
          </a:ln>
        </p:spPr>
      </p:sp>
      <p:sp>
        <p:nvSpPr>
          <p:cNvPr id="20" name="Shape 18"/>
          <p:cNvSpPr/>
          <p:nvPr/>
        </p:nvSpPr>
        <p:spPr>
          <a:xfrm>
            <a:off x="4709160" y="3337560"/>
            <a:ext cx="54864" cy="1234440"/>
          </a:xfrm>
          <a:prstGeom prst="rect">
            <a:avLst/>
          </a:prstGeom>
          <a:solidFill>
            <a:srgbClr val="F59E0B"/>
          </a:solidFill>
          <a:ln w="12700">
            <a:solidFill>
              <a:srgbClr val="F59E0B"/>
            </a:solidFill>
            <a:prstDash val="solid"/>
          </a:ln>
        </p:spPr>
      </p:sp>
      <p:sp>
        <p:nvSpPr>
          <p:cNvPr id="21" name="Text 19"/>
          <p:cNvSpPr/>
          <p:nvPr/>
        </p:nvSpPr>
        <p:spPr>
          <a:xfrm>
            <a:off x="4892040" y="3447288"/>
            <a:ext cx="3749040" cy="320040"/>
          </a:xfrm>
          <a:prstGeom prst="rect">
            <a:avLst/>
          </a:prstGeom>
          <a:noFill/>
          <a:ln/>
        </p:spPr>
        <p:txBody>
          <a:bodyPr wrap="square" rtlCol="0" anchor="ctr"/>
          <a:lstStyle/>
          <a:p>
            <a:pPr indent="0" marL="0">
              <a:buNone/>
            </a:pPr>
            <a:r>
              <a:rPr lang="en-US" sz="1200" b="1" dirty="0">
                <a:solidFill>
                  <a:srgbClr val="F59E0B"/>
                </a:solidFill>
                <a:latin typeface="Arial" pitchFamily="34" charset="0"/>
                <a:ea typeface="Arial" pitchFamily="34" charset="-122"/>
                <a:cs typeface="Arial" pitchFamily="34" charset="-120"/>
              </a:rPr>
              <a:t>Economic Alignment</a:t>
            </a:r>
            <a:endParaRPr lang="en-US" sz="1200" dirty="0"/>
          </a:p>
        </p:txBody>
      </p:sp>
      <p:sp>
        <p:nvSpPr>
          <p:cNvPr id="22" name="Text 20"/>
          <p:cNvSpPr/>
          <p:nvPr/>
        </p:nvSpPr>
        <p:spPr>
          <a:xfrm>
            <a:off x="4892040" y="3794760"/>
            <a:ext cx="3749040" cy="713232"/>
          </a:xfrm>
          <a:prstGeom prst="rect">
            <a:avLst/>
          </a:prstGeom>
          <a:noFill/>
          <a:ln/>
        </p:spPr>
        <p:txBody>
          <a:bodyPr wrap="square" rtlCol="0" anchor="t"/>
          <a:lstStyle/>
          <a:p>
            <a:pPr indent="0" marL="0">
              <a:buNone/>
            </a:pPr>
            <a:r>
              <a:rPr lang="en-US" sz="1050" dirty="0">
                <a:solidFill>
                  <a:srgbClr val="F1F5F9"/>
                </a:solidFill>
                <a:latin typeface="Arial" pitchFamily="34" charset="0"/>
                <a:ea typeface="Arial" pitchFamily="34" charset="-122"/>
                <a:cs typeface="Arial" pitchFamily="34" charset="-120"/>
              </a:rPr>
              <a:t>Providers earn by serving honestly. Malicious behaviour destroys reputation scores and income stream. Security improves as network grows.</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ECONOMICS</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Incentive Architecture</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Every participant earns. The network grows itself.</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Text 5"/>
          <p:cNvSpPr/>
          <p:nvPr/>
        </p:nvSpPr>
        <p:spPr>
          <a:xfrm>
            <a:off x="365760" y="1828800"/>
            <a:ext cx="4572000" cy="320040"/>
          </a:xfrm>
          <a:prstGeom prst="rect">
            <a:avLst/>
          </a:prstGeom>
          <a:noFill/>
          <a:ln/>
        </p:spPr>
        <p:txBody>
          <a:bodyPr wrap="square" rtlCol="0" anchor="ctr"/>
          <a:lstStyle/>
          <a:p>
            <a:pPr indent="0" marL="0">
              <a:buNone/>
            </a:pPr>
            <a:r>
              <a:rPr lang="en-US" sz="1300" b="1" dirty="0">
                <a:solidFill>
                  <a:srgbClr val="F1F5F9"/>
                </a:solidFill>
                <a:latin typeface="Arial" pitchFamily="34" charset="0"/>
                <a:ea typeface="Arial" pitchFamily="34" charset="-122"/>
                <a:cs typeface="Arial" pitchFamily="34" charset="-120"/>
              </a:rPr>
              <a:t>Every Prompt Payment Splits:</a:t>
            </a:r>
            <a:endParaRPr lang="en-US" sz="1300" dirty="0"/>
          </a:p>
        </p:txBody>
      </p:sp>
      <p:sp>
        <p:nvSpPr>
          <p:cNvPr id="8" name="Text 6"/>
          <p:cNvSpPr/>
          <p:nvPr/>
        </p:nvSpPr>
        <p:spPr>
          <a:xfrm>
            <a:off x="365760" y="2286000"/>
            <a:ext cx="640080" cy="411480"/>
          </a:xfrm>
          <a:prstGeom prst="rect">
            <a:avLst/>
          </a:prstGeom>
          <a:noFill/>
          <a:ln/>
        </p:spPr>
        <p:txBody>
          <a:bodyPr wrap="square" rtlCol="0" anchor="ctr"/>
          <a:lstStyle/>
          <a:p>
            <a:pPr algn="r" indent="0" marL="0">
              <a:buNone/>
            </a:pPr>
            <a:r>
              <a:rPr lang="en-US" sz="1800" b="1" dirty="0">
                <a:solidFill>
                  <a:srgbClr val="10B981"/>
                </a:solidFill>
                <a:latin typeface="Arial" pitchFamily="34" charset="0"/>
                <a:ea typeface="Arial" pitchFamily="34" charset="-122"/>
                <a:cs typeface="Arial" pitchFamily="34" charset="-120"/>
              </a:rPr>
              <a:t>80%</a:t>
            </a:r>
            <a:endParaRPr lang="en-US" sz="1800" dirty="0"/>
          </a:p>
        </p:txBody>
      </p:sp>
      <p:sp>
        <p:nvSpPr>
          <p:cNvPr id="9" name="Shape 7"/>
          <p:cNvSpPr/>
          <p:nvPr/>
        </p:nvSpPr>
        <p:spPr>
          <a:xfrm>
            <a:off x="1097280" y="2359152"/>
            <a:ext cx="6583680" cy="256032"/>
          </a:xfrm>
          <a:prstGeom prst="rect">
            <a:avLst/>
          </a:prstGeom>
          <a:solidFill>
            <a:srgbClr val="10B981"/>
          </a:solidFill>
          <a:ln w="12700">
            <a:solidFill>
              <a:srgbClr val="10B981"/>
            </a:solidFill>
            <a:prstDash val="solid"/>
          </a:ln>
        </p:spPr>
      </p:sp>
      <p:sp>
        <p:nvSpPr>
          <p:cNvPr id="10" name="Text 8"/>
          <p:cNvSpPr/>
          <p:nvPr/>
        </p:nvSpPr>
        <p:spPr>
          <a:xfrm>
            <a:off x="1143000" y="2286000"/>
            <a:ext cx="4114800" cy="292608"/>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Host Provider — The person sharing their GPU</a:t>
            </a:r>
            <a:endParaRPr lang="en-US" sz="1000" dirty="0"/>
          </a:p>
        </p:txBody>
      </p:sp>
      <p:sp>
        <p:nvSpPr>
          <p:cNvPr id="11" name="Text 9"/>
          <p:cNvSpPr/>
          <p:nvPr/>
        </p:nvSpPr>
        <p:spPr>
          <a:xfrm>
            <a:off x="365760" y="3090672"/>
            <a:ext cx="640080" cy="411480"/>
          </a:xfrm>
          <a:prstGeom prst="rect">
            <a:avLst/>
          </a:prstGeom>
          <a:noFill/>
          <a:ln/>
        </p:spPr>
        <p:txBody>
          <a:bodyPr wrap="square" rtlCol="0" anchor="ctr"/>
          <a:lstStyle/>
          <a:p>
            <a:pPr algn="r" indent="0" marL="0">
              <a:buNone/>
            </a:pPr>
            <a:r>
              <a:rPr lang="en-US" sz="1800" b="1" dirty="0">
                <a:solidFill>
                  <a:srgbClr val="00B4D8"/>
                </a:solidFill>
                <a:latin typeface="Arial" pitchFamily="34" charset="0"/>
                <a:ea typeface="Arial" pitchFamily="34" charset="-122"/>
                <a:cs typeface="Arial" pitchFamily="34" charset="-120"/>
              </a:rPr>
              <a:t>19%</a:t>
            </a:r>
            <a:endParaRPr lang="en-US" sz="1800" dirty="0"/>
          </a:p>
        </p:txBody>
      </p:sp>
      <p:sp>
        <p:nvSpPr>
          <p:cNvPr id="12" name="Shape 10"/>
          <p:cNvSpPr/>
          <p:nvPr/>
        </p:nvSpPr>
        <p:spPr>
          <a:xfrm>
            <a:off x="1097280" y="3163824"/>
            <a:ext cx="1563624" cy="256032"/>
          </a:xfrm>
          <a:prstGeom prst="rect">
            <a:avLst/>
          </a:prstGeom>
          <a:solidFill>
            <a:srgbClr val="00B4D8"/>
          </a:solidFill>
          <a:ln w="12700">
            <a:solidFill>
              <a:srgbClr val="00B4D8"/>
            </a:solidFill>
            <a:prstDash val="solid"/>
          </a:ln>
        </p:spPr>
      </p:sp>
      <p:sp>
        <p:nvSpPr>
          <p:cNvPr id="13" name="Text 11"/>
          <p:cNvSpPr/>
          <p:nvPr/>
        </p:nvSpPr>
        <p:spPr>
          <a:xfrm>
            <a:off x="1143000" y="3090672"/>
            <a:ext cx="4114800" cy="292608"/>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DEcentAI Platform — Infrastructure and development</a:t>
            </a:r>
            <a:endParaRPr lang="en-US" sz="1000" dirty="0"/>
          </a:p>
        </p:txBody>
      </p:sp>
      <p:sp>
        <p:nvSpPr>
          <p:cNvPr id="14" name="Text 12"/>
          <p:cNvSpPr/>
          <p:nvPr/>
        </p:nvSpPr>
        <p:spPr>
          <a:xfrm>
            <a:off x="365760" y="3895344"/>
            <a:ext cx="640080" cy="411480"/>
          </a:xfrm>
          <a:prstGeom prst="rect">
            <a:avLst/>
          </a:prstGeom>
          <a:noFill/>
          <a:ln/>
        </p:spPr>
        <p:txBody>
          <a:bodyPr wrap="square" rtlCol="0" anchor="ctr"/>
          <a:lstStyle/>
          <a:p>
            <a:pPr algn="r" indent="0" marL="0">
              <a:buNone/>
            </a:pPr>
            <a:r>
              <a:rPr lang="en-US" sz="1800" b="1" dirty="0">
                <a:solidFill>
                  <a:srgbClr val="8B5CF6"/>
                </a:solidFill>
                <a:latin typeface="Arial" pitchFamily="34" charset="0"/>
                <a:ea typeface="Arial" pitchFamily="34" charset="-122"/>
                <a:cs typeface="Arial" pitchFamily="34" charset="-120"/>
              </a:rPr>
              <a:t>1%</a:t>
            </a:r>
            <a:endParaRPr lang="en-US" sz="1800" dirty="0"/>
          </a:p>
        </p:txBody>
      </p:sp>
      <p:sp>
        <p:nvSpPr>
          <p:cNvPr id="15" name="Shape 13"/>
          <p:cNvSpPr/>
          <p:nvPr/>
        </p:nvSpPr>
        <p:spPr>
          <a:xfrm>
            <a:off x="1097280" y="3968496"/>
            <a:ext cx="82296" cy="256032"/>
          </a:xfrm>
          <a:prstGeom prst="rect">
            <a:avLst/>
          </a:prstGeom>
          <a:solidFill>
            <a:srgbClr val="8B5CF6"/>
          </a:solidFill>
          <a:ln w="12700">
            <a:solidFill>
              <a:srgbClr val="8B5CF6"/>
            </a:solidFill>
            <a:prstDash val="solid"/>
          </a:ln>
        </p:spPr>
      </p:sp>
      <p:sp>
        <p:nvSpPr>
          <p:cNvPr id="16" name="Text 14"/>
          <p:cNvSpPr/>
          <p:nvPr/>
        </p:nvSpPr>
        <p:spPr>
          <a:xfrm>
            <a:off x="1143000" y="3895344"/>
            <a:ext cx="4114800" cy="292608"/>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Referrer — Whoever referred this user — forever</a:t>
            </a:r>
            <a:endParaRPr lang="en-US" sz="1000" dirty="0"/>
          </a:p>
        </p:txBody>
      </p:sp>
      <p:sp>
        <p:nvSpPr>
          <p:cNvPr id="17" name="Shape 15"/>
          <p:cNvSpPr/>
          <p:nvPr/>
        </p:nvSpPr>
        <p:spPr>
          <a:xfrm>
            <a:off x="4846320" y="1828800"/>
            <a:ext cx="3931920" cy="2926080"/>
          </a:xfrm>
          <a:prstGeom prst="rect">
            <a:avLst/>
          </a:prstGeom>
          <a:solidFill>
            <a:srgbClr val="0D1B2E"/>
          </a:solidFill>
          <a:ln w="10160">
            <a:solidFill>
              <a:srgbClr val="8B5CF6"/>
            </a:solidFill>
            <a:prstDash val="solid"/>
          </a:ln>
        </p:spPr>
      </p:sp>
      <p:sp>
        <p:nvSpPr>
          <p:cNvPr id="18" name="Text 16"/>
          <p:cNvSpPr/>
          <p:nvPr/>
        </p:nvSpPr>
        <p:spPr>
          <a:xfrm>
            <a:off x="4983480" y="1920240"/>
            <a:ext cx="3657600" cy="365760"/>
          </a:xfrm>
          <a:prstGeom prst="rect">
            <a:avLst/>
          </a:prstGeom>
          <a:noFill/>
          <a:ln/>
        </p:spPr>
        <p:txBody>
          <a:bodyPr wrap="square" rtlCol="0" anchor="ctr"/>
          <a:lstStyle/>
          <a:p>
            <a:pPr indent="0" marL="0">
              <a:buNone/>
            </a:pPr>
            <a:r>
              <a:rPr lang="en-US" sz="1400" b="1" dirty="0">
                <a:solidFill>
                  <a:srgbClr val="8B5CF6"/>
                </a:solidFill>
                <a:latin typeface="Arial" pitchFamily="34" charset="0"/>
                <a:ea typeface="Arial" pitchFamily="34" charset="-122"/>
                <a:cs typeface="Arial" pitchFamily="34" charset="-120"/>
              </a:rPr>
              <a:t>Referral Flywheel</a:t>
            </a:r>
            <a:endParaRPr lang="en-US" sz="1400" dirty="0"/>
          </a:p>
        </p:txBody>
      </p:sp>
      <p:sp>
        <p:nvSpPr>
          <p:cNvPr id="19" name="Text 17"/>
          <p:cNvSpPr/>
          <p:nvPr/>
        </p:nvSpPr>
        <p:spPr>
          <a:xfrm>
            <a:off x="4983480" y="2331720"/>
            <a:ext cx="3566160" cy="219456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You share your referral link
</a:t>
            </a:r>
            <a:pPr indent="0" marL="0">
              <a:buNone/>
            </a:pPr>
            <a:r>
              <a:rPr lang="en-US" sz="1000" dirty="0">
                <a:solidFill>
                  <a:srgbClr val="F1F5F9"/>
                </a:solidFill>
                <a:latin typeface="Arial" pitchFamily="34" charset="0"/>
                <a:ea typeface="Arial" pitchFamily="34" charset="-122"/>
                <a:cs typeface="Arial" pitchFamily="34" charset="-120"/>
              </a:rPr>
              <a:t>Someone registers through it
</a:t>
            </a:r>
            <a:pPr indent="0" marL="0">
              <a:buNone/>
            </a:pPr>
            <a:r>
              <a:rPr lang="en-US" sz="1000" dirty="0">
                <a:solidFill>
                  <a:srgbClr val="F1F5F9"/>
                </a:solidFill>
                <a:latin typeface="Arial" pitchFamily="34" charset="0"/>
                <a:ea typeface="Arial" pitchFamily="34" charset="-122"/>
                <a:cs typeface="Arial" pitchFamily="34" charset="-120"/>
              </a:rPr>
              <a:t>They use AI — pay per prompt
</a:t>
            </a:r>
            <a:pPr indent="0" marL="0">
              <a:buNone/>
            </a:pPr>
            <a:r>
              <a:rPr lang="en-US" sz="1000" dirty="0">
                <a:solidFill>
                  <a:srgbClr val="F1F5F9"/>
                </a:solidFill>
                <a:latin typeface="Arial" pitchFamily="34" charset="0"/>
                <a:ea typeface="Arial" pitchFamily="34" charset="-122"/>
                <a:cs typeface="Arial" pitchFamily="34" charset="-120"/>
              </a:rPr>
              <a:t>You earn 1% of every payment
</a:t>
            </a:r>
            <a:pPr indent="0" marL="0">
              <a:buNone/>
            </a:pPr>
            <a:r>
              <a:rPr lang="en-US" sz="1000" dirty="0">
                <a:solidFill>
                  <a:srgbClr val="F1F5F9"/>
                </a:solidFill>
                <a:latin typeface="Arial" pitchFamily="34" charset="0"/>
                <a:ea typeface="Arial" pitchFamily="34" charset="-122"/>
                <a:cs typeface="Arial" pitchFamily="34" charset="-120"/>
              </a:rPr>
              <a:t>Forever. No cap. On-chain.
</a:t>
            </a:r>
            <a:pPr indent="0" marL="0">
              <a:buNone/>
            </a:pPr>
            <a:r>
              <a:rPr lang="en-US" sz="1000" dirty="0">
                <a:solidFill>
                  <a:srgbClr val="F1F5F9"/>
                </a:solidFill>
                <a:latin typeface="Arial" pitchFamily="34" charset="0"/>
                <a:ea typeface="Arial" pitchFamily="34" charset="-122"/>
                <a:cs typeface="Arial" pitchFamily="34" charset="-120"/>
              </a:rPr>
              <a:t>
</a:t>
            </a:r>
            <a:pPr indent="0" marL="0">
              <a:buNone/>
            </a:pPr>
            <a:r>
              <a:rPr lang="en-US" sz="1000" b="1" dirty="0">
                <a:solidFill>
                  <a:srgbClr val="8B5CF6"/>
                </a:solidFill>
                <a:latin typeface="Arial" pitchFamily="34" charset="0"/>
                <a:ea typeface="Arial" pitchFamily="34" charset="-122"/>
                <a:cs typeface="Arial" pitchFamily="34" charset="-120"/>
              </a:rPr>
              <a:t>Refer 10 active users = 10× passive income
</a:t>
            </a:r>
            <a:pPr indent="0" marL="0">
              <a:buNone/>
            </a:pPr>
            <a:r>
              <a:rPr lang="en-US" sz="1000" b="1" dirty="0">
                <a:solidFill>
                  <a:srgbClr val="8B5CF6"/>
                </a:solidFill>
                <a:latin typeface="Arial" pitchFamily="34" charset="0"/>
                <a:ea typeface="Arial" pitchFamily="34" charset="-122"/>
                <a:cs typeface="Arial" pitchFamily="34" charset="-120"/>
              </a:rPr>
              <a:t>No claiming. Automatic. Every prompt.</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PROVIDER TIERS</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Anyone Can Host</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9 hardware tiers — from gaming laptop to server rack.</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20040" y="1828800"/>
            <a:ext cx="2788920" cy="1005840"/>
          </a:xfrm>
          <a:prstGeom prst="rect">
            <a:avLst/>
          </a:prstGeom>
          <a:solidFill>
            <a:srgbClr val="0D1B2E"/>
          </a:solidFill>
          <a:ln w="6350">
            <a:solidFill>
              <a:srgbClr val="64748B"/>
            </a:solidFill>
            <a:prstDash val="solid"/>
          </a:ln>
        </p:spPr>
      </p:sp>
      <p:sp>
        <p:nvSpPr>
          <p:cNvPr id="8" name="Shape 6"/>
          <p:cNvSpPr/>
          <p:nvPr/>
        </p:nvSpPr>
        <p:spPr>
          <a:xfrm>
            <a:off x="320040" y="1828800"/>
            <a:ext cx="2788920" cy="36576"/>
          </a:xfrm>
          <a:prstGeom prst="rect">
            <a:avLst/>
          </a:prstGeom>
          <a:solidFill>
            <a:srgbClr val="64748B"/>
          </a:solidFill>
          <a:ln w="12700">
            <a:solidFill>
              <a:srgbClr val="64748B"/>
            </a:solidFill>
            <a:prstDash val="solid"/>
          </a:ln>
        </p:spPr>
      </p:sp>
      <p:sp>
        <p:nvSpPr>
          <p:cNvPr id="9" name="Text 7"/>
          <p:cNvSpPr/>
          <p:nvPr/>
        </p:nvSpPr>
        <p:spPr>
          <a:xfrm>
            <a:off x="429768" y="1901952"/>
            <a:ext cx="2560320" cy="274320"/>
          </a:xfrm>
          <a:prstGeom prst="rect">
            <a:avLst/>
          </a:prstGeom>
          <a:noFill/>
          <a:ln/>
        </p:spPr>
        <p:txBody>
          <a:bodyPr wrap="square" rtlCol="0" anchor="ctr"/>
          <a:lstStyle/>
          <a:p>
            <a:pPr indent="0" marL="0">
              <a:buNone/>
            </a:pPr>
            <a:r>
              <a:rPr lang="en-US" sz="1200" b="1" dirty="0">
                <a:solidFill>
                  <a:srgbClr val="64748B"/>
                </a:solidFill>
                <a:latin typeface="Arial" pitchFamily="34" charset="0"/>
                <a:ea typeface="Arial" pitchFamily="34" charset="-122"/>
                <a:cs typeface="Arial" pitchFamily="34" charset="-120"/>
              </a:rPr>
              <a:t>CPU Low</a:t>
            </a:r>
            <a:endParaRPr lang="en-US" sz="1200" dirty="0"/>
          </a:p>
        </p:txBody>
      </p:sp>
      <p:sp>
        <p:nvSpPr>
          <p:cNvPr id="10" name="Text 8"/>
          <p:cNvSpPr/>
          <p:nvPr/>
        </p:nvSpPr>
        <p:spPr>
          <a:xfrm>
            <a:off x="429768" y="219456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4–8 GB RAM</a:t>
            </a:r>
            <a:endParaRPr lang="en-US" sz="1000" dirty="0"/>
          </a:p>
        </p:txBody>
      </p:sp>
      <p:sp>
        <p:nvSpPr>
          <p:cNvPr id="11" name="Text 9"/>
          <p:cNvSpPr/>
          <p:nvPr/>
        </p:nvSpPr>
        <p:spPr>
          <a:xfrm>
            <a:off x="429768" y="245059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5–12 t/s</a:t>
            </a:r>
            <a:endParaRPr lang="en-US" sz="1000" dirty="0"/>
          </a:p>
        </p:txBody>
      </p:sp>
      <p:sp>
        <p:nvSpPr>
          <p:cNvPr id="12" name="Shape 10"/>
          <p:cNvSpPr/>
          <p:nvPr/>
        </p:nvSpPr>
        <p:spPr>
          <a:xfrm>
            <a:off x="3291840" y="1828800"/>
            <a:ext cx="2788920" cy="1005840"/>
          </a:xfrm>
          <a:prstGeom prst="rect">
            <a:avLst/>
          </a:prstGeom>
          <a:solidFill>
            <a:srgbClr val="0D1B2E"/>
          </a:solidFill>
          <a:ln w="6350">
            <a:solidFill>
              <a:srgbClr val="64748B"/>
            </a:solidFill>
            <a:prstDash val="solid"/>
          </a:ln>
        </p:spPr>
      </p:sp>
      <p:sp>
        <p:nvSpPr>
          <p:cNvPr id="13" name="Shape 11"/>
          <p:cNvSpPr/>
          <p:nvPr/>
        </p:nvSpPr>
        <p:spPr>
          <a:xfrm>
            <a:off x="3291840" y="1828800"/>
            <a:ext cx="2788920" cy="36576"/>
          </a:xfrm>
          <a:prstGeom prst="rect">
            <a:avLst/>
          </a:prstGeom>
          <a:solidFill>
            <a:srgbClr val="64748B"/>
          </a:solidFill>
          <a:ln w="12700">
            <a:solidFill>
              <a:srgbClr val="64748B"/>
            </a:solidFill>
            <a:prstDash val="solid"/>
          </a:ln>
        </p:spPr>
      </p:sp>
      <p:sp>
        <p:nvSpPr>
          <p:cNvPr id="14" name="Text 12"/>
          <p:cNvSpPr/>
          <p:nvPr/>
        </p:nvSpPr>
        <p:spPr>
          <a:xfrm>
            <a:off x="3401568" y="1901952"/>
            <a:ext cx="2560320" cy="274320"/>
          </a:xfrm>
          <a:prstGeom prst="rect">
            <a:avLst/>
          </a:prstGeom>
          <a:noFill/>
          <a:ln/>
        </p:spPr>
        <p:txBody>
          <a:bodyPr wrap="square" rtlCol="0" anchor="ctr"/>
          <a:lstStyle/>
          <a:p>
            <a:pPr indent="0" marL="0">
              <a:buNone/>
            </a:pPr>
            <a:r>
              <a:rPr lang="en-US" sz="1200" b="1" dirty="0">
                <a:solidFill>
                  <a:srgbClr val="64748B"/>
                </a:solidFill>
                <a:latin typeface="Arial" pitchFamily="34" charset="0"/>
                <a:ea typeface="Arial" pitchFamily="34" charset="-122"/>
                <a:cs typeface="Arial" pitchFamily="34" charset="-120"/>
              </a:rPr>
              <a:t>CPU Mid</a:t>
            </a:r>
            <a:endParaRPr lang="en-US" sz="1200" dirty="0"/>
          </a:p>
        </p:txBody>
      </p:sp>
      <p:sp>
        <p:nvSpPr>
          <p:cNvPr id="15" name="Text 13"/>
          <p:cNvSpPr/>
          <p:nvPr/>
        </p:nvSpPr>
        <p:spPr>
          <a:xfrm>
            <a:off x="3401568" y="219456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8–16 GB RAM</a:t>
            </a:r>
            <a:endParaRPr lang="en-US" sz="1000" dirty="0"/>
          </a:p>
        </p:txBody>
      </p:sp>
      <p:sp>
        <p:nvSpPr>
          <p:cNvPr id="16" name="Text 14"/>
          <p:cNvSpPr/>
          <p:nvPr/>
        </p:nvSpPr>
        <p:spPr>
          <a:xfrm>
            <a:off x="3401568" y="245059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3–8 t/s</a:t>
            </a:r>
            <a:endParaRPr lang="en-US" sz="1000" dirty="0"/>
          </a:p>
        </p:txBody>
      </p:sp>
      <p:sp>
        <p:nvSpPr>
          <p:cNvPr id="17" name="Shape 15"/>
          <p:cNvSpPr/>
          <p:nvPr/>
        </p:nvSpPr>
        <p:spPr>
          <a:xfrm>
            <a:off x="6263640" y="1828800"/>
            <a:ext cx="2788920" cy="1005840"/>
          </a:xfrm>
          <a:prstGeom prst="rect">
            <a:avLst/>
          </a:prstGeom>
          <a:solidFill>
            <a:srgbClr val="0D1B2E"/>
          </a:solidFill>
          <a:ln w="6350">
            <a:solidFill>
              <a:srgbClr val="00B4D8"/>
            </a:solidFill>
            <a:prstDash val="solid"/>
          </a:ln>
        </p:spPr>
      </p:sp>
      <p:sp>
        <p:nvSpPr>
          <p:cNvPr id="18" name="Shape 16"/>
          <p:cNvSpPr/>
          <p:nvPr/>
        </p:nvSpPr>
        <p:spPr>
          <a:xfrm>
            <a:off x="6263640" y="1828800"/>
            <a:ext cx="2788920" cy="36576"/>
          </a:xfrm>
          <a:prstGeom prst="rect">
            <a:avLst/>
          </a:prstGeom>
          <a:solidFill>
            <a:srgbClr val="00B4D8"/>
          </a:solidFill>
          <a:ln w="12700">
            <a:solidFill>
              <a:srgbClr val="00B4D8"/>
            </a:solidFill>
            <a:prstDash val="solid"/>
          </a:ln>
        </p:spPr>
      </p:sp>
      <p:sp>
        <p:nvSpPr>
          <p:cNvPr id="19" name="Text 17"/>
          <p:cNvSpPr/>
          <p:nvPr/>
        </p:nvSpPr>
        <p:spPr>
          <a:xfrm>
            <a:off x="6373368" y="1901952"/>
            <a:ext cx="2560320" cy="274320"/>
          </a:xfrm>
          <a:prstGeom prst="rect">
            <a:avLst/>
          </a:prstGeom>
          <a:noFill/>
          <a:ln/>
        </p:spPr>
        <p:txBody>
          <a:bodyPr wrap="square" rtlCol="0" anchor="ctr"/>
          <a:lstStyle/>
          <a:p>
            <a:pPr indent="0" marL="0">
              <a:buNone/>
            </a:pPr>
            <a:r>
              <a:rPr lang="en-US" sz="1200" b="1" dirty="0">
                <a:solidFill>
                  <a:srgbClr val="00B4D8"/>
                </a:solidFill>
                <a:latin typeface="Arial" pitchFamily="34" charset="0"/>
                <a:ea typeface="Arial" pitchFamily="34" charset="-122"/>
                <a:cs typeface="Arial" pitchFamily="34" charset="-120"/>
              </a:rPr>
              <a:t>GPU Entry</a:t>
            </a:r>
            <a:endParaRPr lang="en-US" sz="1200" dirty="0"/>
          </a:p>
        </p:txBody>
      </p:sp>
      <p:sp>
        <p:nvSpPr>
          <p:cNvPr id="20" name="Text 18"/>
          <p:cNvSpPr/>
          <p:nvPr/>
        </p:nvSpPr>
        <p:spPr>
          <a:xfrm>
            <a:off x="6373368" y="219456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RTX 3060 4GB</a:t>
            </a:r>
            <a:endParaRPr lang="en-US" sz="1000" dirty="0"/>
          </a:p>
        </p:txBody>
      </p:sp>
      <p:sp>
        <p:nvSpPr>
          <p:cNvPr id="21" name="Text 19"/>
          <p:cNvSpPr/>
          <p:nvPr/>
        </p:nvSpPr>
        <p:spPr>
          <a:xfrm>
            <a:off x="6373368" y="245059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20–40 t/s</a:t>
            </a:r>
            <a:endParaRPr lang="en-US" sz="1000" dirty="0"/>
          </a:p>
        </p:txBody>
      </p:sp>
      <p:sp>
        <p:nvSpPr>
          <p:cNvPr id="22" name="Shape 20"/>
          <p:cNvSpPr/>
          <p:nvPr/>
        </p:nvSpPr>
        <p:spPr>
          <a:xfrm>
            <a:off x="320040" y="2926080"/>
            <a:ext cx="2788920" cy="1005840"/>
          </a:xfrm>
          <a:prstGeom prst="rect">
            <a:avLst/>
          </a:prstGeom>
          <a:solidFill>
            <a:srgbClr val="0D1B2E"/>
          </a:solidFill>
          <a:ln w="6350">
            <a:solidFill>
              <a:srgbClr val="00B4D8"/>
            </a:solidFill>
            <a:prstDash val="solid"/>
          </a:ln>
        </p:spPr>
      </p:sp>
      <p:sp>
        <p:nvSpPr>
          <p:cNvPr id="23" name="Shape 21"/>
          <p:cNvSpPr/>
          <p:nvPr/>
        </p:nvSpPr>
        <p:spPr>
          <a:xfrm>
            <a:off x="320040" y="2926080"/>
            <a:ext cx="2788920" cy="36576"/>
          </a:xfrm>
          <a:prstGeom prst="rect">
            <a:avLst/>
          </a:prstGeom>
          <a:solidFill>
            <a:srgbClr val="00B4D8"/>
          </a:solidFill>
          <a:ln w="12700">
            <a:solidFill>
              <a:srgbClr val="00B4D8"/>
            </a:solidFill>
            <a:prstDash val="solid"/>
          </a:ln>
        </p:spPr>
      </p:sp>
      <p:sp>
        <p:nvSpPr>
          <p:cNvPr id="24" name="Text 22"/>
          <p:cNvSpPr/>
          <p:nvPr/>
        </p:nvSpPr>
        <p:spPr>
          <a:xfrm>
            <a:off x="429768" y="2999232"/>
            <a:ext cx="2560320" cy="274320"/>
          </a:xfrm>
          <a:prstGeom prst="rect">
            <a:avLst/>
          </a:prstGeom>
          <a:noFill/>
          <a:ln/>
        </p:spPr>
        <p:txBody>
          <a:bodyPr wrap="square" rtlCol="0" anchor="ctr"/>
          <a:lstStyle/>
          <a:p>
            <a:pPr indent="0" marL="0">
              <a:buNone/>
            </a:pPr>
            <a:r>
              <a:rPr lang="en-US" sz="1200" b="1" dirty="0">
                <a:solidFill>
                  <a:srgbClr val="00B4D8"/>
                </a:solidFill>
                <a:latin typeface="Arial" pitchFamily="34" charset="0"/>
                <a:ea typeface="Arial" pitchFamily="34" charset="-122"/>
                <a:cs typeface="Arial" pitchFamily="34" charset="-120"/>
              </a:rPr>
              <a:t>GPU Mid</a:t>
            </a:r>
            <a:endParaRPr lang="en-US" sz="1200" dirty="0"/>
          </a:p>
        </p:txBody>
      </p:sp>
      <p:sp>
        <p:nvSpPr>
          <p:cNvPr id="25" name="Text 23"/>
          <p:cNvSpPr/>
          <p:nvPr/>
        </p:nvSpPr>
        <p:spPr>
          <a:xfrm>
            <a:off x="429768" y="329184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RTX 3070 8GB</a:t>
            </a:r>
            <a:endParaRPr lang="en-US" sz="1000" dirty="0"/>
          </a:p>
        </p:txBody>
      </p:sp>
      <p:sp>
        <p:nvSpPr>
          <p:cNvPr id="26" name="Text 24"/>
          <p:cNvSpPr/>
          <p:nvPr/>
        </p:nvSpPr>
        <p:spPr>
          <a:xfrm>
            <a:off x="429768" y="354787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30–60 t/s</a:t>
            </a:r>
            <a:endParaRPr lang="en-US" sz="1000" dirty="0"/>
          </a:p>
        </p:txBody>
      </p:sp>
      <p:sp>
        <p:nvSpPr>
          <p:cNvPr id="27" name="Shape 25"/>
          <p:cNvSpPr/>
          <p:nvPr/>
        </p:nvSpPr>
        <p:spPr>
          <a:xfrm>
            <a:off x="3291840" y="2926080"/>
            <a:ext cx="2788920" cy="1005840"/>
          </a:xfrm>
          <a:prstGeom prst="rect">
            <a:avLst/>
          </a:prstGeom>
          <a:solidFill>
            <a:srgbClr val="0D1B2E"/>
          </a:solidFill>
          <a:ln w="6350">
            <a:solidFill>
              <a:srgbClr val="10B981"/>
            </a:solidFill>
            <a:prstDash val="solid"/>
          </a:ln>
        </p:spPr>
      </p:sp>
      <p:sp>
        <p:nvSpPr>
          <p:cNvPr id="28" name="Shape 26"/>
          <p:cNvSpPr/>
          <p:nvPr/>
        </p:nvSpPr>
        <p:spPr>
          <a:xfrm>
            <a:off x="3291840" y="2926080"/>
            <a:ext cx="2788920" cy="36576"/>
          </a:xfrm>
          <a:prstGeom prst="rect">
            <a:avLst/>
          </a:prstGeom>
          <a:solidFill>
            <a:srgbClr val="10B981"/>
          </a:solidFill>
          <a:ln w="12700">
            <a:solidFill>
              <a:srgbClr val="10B981"/>
            </a:solidFill>
            <a:prstDash val="solid"/>
          </a:ln>
        </p:spPr>
      </p:sp>
      <p:sp>
        <p:nvSpPr>
          <p:cNvPr id="29" name="Text 27"/>
          <p:cNvSpPr/>
          <p:nvPr/>
        </p:nvSpPr>
        <p:spPr>
          <a:xfrm>
            <a:off x="3401568" y="2999232"/>
            <a:ext cx="2560320" cy="274320"/>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GPU High</a:t>
            </a:r>
            <a:endParaRPr lang="en-US" sz="1200" dirty="0"/>
          </a:p>
        </p:txBody>
      </p:sp>
      <p:sp>
        <p:nvSpPr>
          <p:cNvPr id="30" name="Text 28"/>
          <p:cNvSpPr/>
          <p:nvPr/>
        </p:nvSpPr>
        <p:spPr>
          <a:xfrm>
            <a:off x="3401568" y="329184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RTX 4090 24GB</a:t>
            </a:r>
            <a:endParaRPr lang="en-US" sz="1000" dirty="0"/>
          </a:p>
        </p:txBody>
      </p:sp>
      <p:sp>
        <p:nvSpPr>
          <p:cNvPr id="31" name="Text 29"/>
          <p:cNvSpPr/>
          <p:nvPr/>
        </p:nvSpPr>
        <p:spPr>
          <a:xfrm>
            <a:off x="3401568" y="354787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40–80 t/s</a:t>
            </a:r>
            <a:endParaRPr lang="en-US" sz="1000" dirty="0"/>
          </a:p>
        </p:txBody>
      </p:sp>
      <p:sp>
        <p:nvSpPr>
          <p:cNvPr id="32" name="Shape 30"/>
          <p:cNvSpPr/>
          <p:nvPr/>
        </p:nvSpPr>
        <p:spPr>
          <a:xfrm>
            <a:off x="6263640" y="2926080"/>
            <a:ext cx="2788920" cy="1005840"/>
          </a:xfrm>
          <a:prstGeom prst="rect">
            <a:avLst/>
          </a:prstGeom>
          <a:solidFill>
            <a:srgbClr val="0D1B2E"/>
          </a:solidFill>
          <a:ln w="6350">
            <a:solidFill>
              <a:srgbClr val="10B981"/>
            </a:solidFill>
            <a:prstDash val="solid"/>
          </a:ln>
        </p:spPr>
      </p:sp>
      <p:sp>
        <p:nvSpPr>
          <p:cNvPr id="33" name="Shape 31"/>
          <p:cNvSpPr/>
          <p:nvPr/>
        </p:nvSpPr>
        <p:spPr>
          <a:xfrm>
            <a:off x="6263640" y="2926080"/>
            <a:ext cx="2788920" cy="36576"/>
          </a:xfrm>
          <a:prstGeom prst="rect">
            <a:avLst/>
          </a:prstGeom>
          <a:solidFill>
            <a:srgbClr val="10B981"/>
          </a:solidFill>
          <a:ln w="12700">
            <a:solidFill>
              <a:srgbClr val="10B981"/>
            </a:solidFill>
            <a:prstDash val="solid"/>
          </a:ln>
        </p:spPr>
      </p:sp>
      <p:sp>
        <p:nvSpPr>
          <p:cNvPr id="34" name="Text 32"/>
          <p:cNvSpPr/>
          <p:nvPr/>
        </p:nvSpPr>
        <p:spPr>
          <a:xfrm>
            <a:off x="6373368" y="2999232"/>
            <a:ext cx="2560320" cy="274320"/>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GPU Extreme</a:t>
            </a:r>
            <a:endParaRPr lang="en-US" sz="1200" dirty="0"/>
          </a:p>
        </p:txBody>
      </p:sp>
      <p:sp>
        <p:nvSpPr>
          <p:cNvPr id="35" name="Text 33"/>
          <p:cNvSpPr/>
          <p:nvPr/>
        </p:nvSpPr>
        <p:spPr>
          <a:xfrm>
            <a:off x="6373368" y="329184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24GB+ VRAM</a:t>
            </a:r>
            <a:endParaRPr lang="en-US" sz="1000" dirty="0"/>
          </a:p>
        </p:txBody>
      </p:sp>
      <p:sp>
        <p:nvSpPr>
          <p:cNvPr id="36" name="Text 34"/>
          <p:cNvSpPr/>
          <p:nvPr/>
        </p:nvSpPr>
        <p:spPr>
          <a:xfrm>
            <a:off x="6373368" y="354787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50–120 t/s</a:t>
            </a:r>
            <a:endParaRPr lang="en-US" sz="1000" dirty="0"/>
          </a:p>
        </p:txBody>
      </p:sp>
      <p:sp>
        <p:nvSpPr>
          <p:cNvPr id="37" name="Shape 35"/>
          <p:cNvSpPr/>
          <p:nvPr/>
        </p:nvSpPr>
        <p:spPr>
          <a:xfrm>
            <a:off x="320040" y="4023360"/>
            <a:ext cx="2788920" cy="1005840"/>
          </a:xfrm>
          <a:prstGeom prst="rect">
            <a:avLst/>
          </a:prstGeom>
          <a:solidFill>
            <a:srgbClr val="0D1B2E"/>
          </a:solidFill>
          <a:ln w="6350">
            <a:solidFill>
              <a:srgbClr val="F59E0B"/>
            </a:solidFill>
            <a:prstDash val="solid"/>
          </a:ln>
        </p:spPr>
      </p:sp>
      <p:sp>
        <p:nvSpPr>
          <p:cNvPr id="38" name="Shape 36"/>
          <p:cNvSpPr/>
          <p:nvPr/>
        </p:nvSpPr>
        <p:spPr>
          <a:xfrm>
            <a:off x="320040" y="4023360"/>
            <a:ext cx="2788920" cy="36576"/>
          </a:xfrm>
          <a:prstGeom prst="rect">
            <a:avLst/>
          </a:prstGeom>
          <a:solidFill>
            <a:srgbClr val="F59E0B"/>
          </a:solidFill>
          <a:ln w="12700">
            <a:solidFill>
              <a:srgbClr val="F59E0B"/>
            </a:solidFill>
            <a:prstDash val="solid"/>
          </a:ln>
        </p:spPr>
      </p:sp>
      <p:sp>
        <p:nvSpPr>
          <p:cNvPr id="39" name="Text 37"/>
          <p:cNvSpPr/>
          <p:nvPr/>
        </p:nvSpPr>
        <p:spPr>
          <a:xfrm>
            <a:off x="429768" y="4096512"/>
            <a:ext cx="2560320" cy="274320"/>
          </a:xfrm>
          <a:prstGeom prst="rect">
            <a:avLst/>
          </a:prstGeom>
          <a:noFill/>
          <a:ln/>
        </p:spPr>
        <p:txBody>
          <a:bodyPr wrap="square" rtlCol="0" anchor="ctr"/>
          <a:lstStyle/>
          <a:p>
            <a:pPr indent="0" marL="0">
              <a:buNone/>
            </a:pPr>
            <a:r>
              <a:rPr lang="en-US" sz="1200" b="1" dirty="0">
                <a:solidFill>
                  <a:srgbClr val="F59E0B"/>
                </a:solidFill>
                <a:latin typeface="Arial" pitchFamily="34" charset="0"/>
                <a:ea typeface="Arial" pitchFamily="34" charset="-122"/>
                <a:cs typeface="Arial" pitchFamily="34" charset="-120"/>
              </a:rPr>
              <a:t>Multi-GPU</a:t>
            </a:r>
            <a:endParaRPr lang="en-US" sz="1200" dirty="0"/>
          </a:p>
        </p:txBody>
      </p:sp>
      <p:sp>
        <p:nvSpPr>
          <p:cNvPr id="40" name="Text 38"/>
          <p:cNvSpPr/>
          <p:nvPr/>
        </p:nvSpPr>
        <p:spPr>
          <a:xfrm>
            <a:off x="429768" y="438912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80GB+ total</a:t>
            </a:r>
            <a:endParaRPr lang="en-US" sz="1000" dirty="0"/>
          </a:p>
        </p:txBody>
      </p:sp>
      <p:sp>
        <p:nvSpPr>
          <p:cNvPr id="41" name="Text 39"/>
          <p:cNvSpPr/>
          <p:nvPr/>
        </p:nvSpPr>
        <p:spPr>
          <a:xfrm>
            <a:off x="429768" y="464515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100–300 t/s</a:t>
            </a:r>
            <a:endParaRPr lang="en-US" sz="1000" dirty="0"/>
          </a:p>
        </p:txBody>
      </p:sp>
      <p:sp>
        <p:nvSpPr>
          <p:cNvPr id="42" name="Shape 40"/>
          <p:cNvSpPr/>
          <p:nvPr/>
        </p:nvSpPr>
        <p:spPr>
          <a:xfrm>
            <a:off x="3291840" y="4023360"/>
            <a:ext cx="2788920" cy="1005840"/>
          </a:xfrm>
          <a:prstGeom prst="rect">
            <a:avLst/>
          </a:prstGeom>
          <a:solidFill>
            <a:srgbClr val="0D1B2E"/>
          </a:solidFill>
          <a:ln w="6350">
            <a:solidFill>
              <a:srgbClr val="8B5CF6"/>
            </a:solidFill>
            <a:prstDash val="solid"/>
          </a:ln>
        </p:spPr>
      </p:sp>
      <p:sp>
        <p:nvSpPr>
          <p:cNvPr id="43" name="Shape 41"/>
          <p:cNvSpPr/>
          <p:nvPr/>
        </p:nvSpPr>
        <p:spPr>
          <a:xfrm>
            <a:off x="3291840" y="4023360"/>
            <a:ext cx="2788920" cy="36576"/>
          </a:xfrm>
          <a:prstGeom prst="rect">
            <a:avLst/>
          </a:prstGeom>
          <a:solidFill>
            <a:srgbClr val="8B5CF6"/>
          </a:solidFill>
          <a:ln w="12700">
            <a:solidFill>
              <a:srgbClr val="8B5CF6"/>
            </a:solidFill>
            <a:prstDash val="solid"/>
          </a:ln>
        </p:spPr>
      </p:sp>
      <p:sp>
        <p:nvSpPr>
          <p:cNvPr id="44" name="Text 42"/>
          <p:cNvSpPr/>
          <p:nvPr/>
        </p:nvSpPr>
        <p:spPr>
          <a:xfrm>
            <a:off x="3401568" y="4096512"/>
            <a:ext cx="2560320" cy="274320"/>
          </a:xfrm>
          <a:prstGeom prst="rect">
            <a:avLst/>
          </a:prstGeom>
          <a:noFill/>
          <a:ln/>
        </p:spPr>
        <p:txBody>
          <a:bodyPr wrap="square" rtlCol="0" anchor="ctr"/>
          <a:lstStyle/>
          <a:p>
            <a:pPr indent="0" marL="0">
              <a:buNone/>
            </a:pPr>
            <a:r>
              <a:rPr lang="en-US" sz="1200" b="1" dirty="0">
                <a:solidFill>
                  <a:srgbClr val="8B5CF6"/>
                </a:solidFill>
                <a:latin typeface="Arial" pitchFamily="34" charset="0"/>
                <a:ea typeface="Arial" pitchFamily="34" charset="-122"/>
                <a:cs typeface="Arial" pitchFamily="34" charset="-120"/>
              </a:rPr>
              <a:t>Apple Silicon</a:t>
            </a:r>
            <a:endParaRPr lang="en-US" sz="1200" dirty="0"/>
          </a:p>
        </p:txBody>
      </p:sp>
      <p:sp>
        <p:nvSpPr>
          <p:cNvPr id="45" name="Text 43"/>
          <p:cNvSpPr/>
          <p:nvPr/>
        </p:nvSpPr>
        <p:spPr>
          <a:xfrm>
            <a:off x="3401568" y="438912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M1–M4</a:t>
            </a:r>
            <a:endParaRPr lang="en-US" sz="1000" dirty="0"/>
          </a:p>
        </p:txBody>
      </p:sp>
      <p:sp>
        <p:nvSpPr>
          <p:cNvPr id="46" name="Text 44"/>
          <p:cNvSpPr/>
          <p:nvPr/>
        </p:nvSpPr>
        <p:spPr>
          <a:xfrm>
            <a:off x="3401568" y="464515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20–60 t/s</a:t>
            </a:r>
            <a:endParaRPr lang="en-US" sz="1000" dirty="0"/>
          </a:p>
        </p:txBody>
      </p:sp>
      <p:sp>
        <p:nvSpPr>
          <p:cNvPr id="47" name="Shape 45"/>
          <p:cNvSpPr/>
          <p:nvPr/>
        </p:nvSpPr>
        <p:spPr>
          <a:xfrm>
            <a:off x="6263640" y="4023360"/>
            <a:ext cx="2788920" cy="1005840"/>
          </a:xfrm>
          <a:prstGeom prst="rect">
            <a:avLst/>
          </a:prstGeom>
          <a:solidFill>
            <a:srgbClr val="0D1B2E"/>
          </a:solidFill>
          <a:ln w="6350">
            <a:solidFill>
              <a:srgbClr val="FF6B6B"/>
            </a:solidFill>
            <a:prstDash val="solid"/>
          </a:ln>
        </p:spPr>
      </p:sp>
      <p:sp>
        <p:nvSpPr>
          <p:cNvPr id="48" name="Shape 46"/>
          <p:cNvSpPr/>
          <p:nvPr/>
        </p:nvSpPr>
        <p:spPr>
          <a:xfrm>
            <a:off x="6263640" y="4023360"/>
            <a:ext cx="2788920" cy="36576"/>
          </a:xfrm>
          <a:prstGeom prst="rect">
            <a:avLst/>
          </a:prstGeom>
          <a:solidFill>
            <a:srgbClr val="FF6B6B"/>
          </a:solidFill>
          <a:ln w="12700">
            <a:solidFill>
              <a:srgbClr val="FF6B6B"/>
            </a:solidFill>
            <a:prstDash val="solid"/>
          </a:ln>
        </p:spPr>
      </p:sp>
      <p:sp>
        <p:nvSpPr>
          <p:cNvPr id="49" name="Text 47"/>
          <p:cNvSpPr/>
          <p:nvPr/>
        </p:nvSpPr>
        <p:spPr>
          <a:xfrm>
            <a:off x="6373368" y="4096512"/>
            <a:ext cx="2560320" cy="274320"/>
          </a:xfrm>
          <a:prstGeom prst="rect">
            <a:avLst/>
          </a:prstGeom>
          <a:noFill/>
          <a:ln/>
        </p:spPr>
        <p:txBody>
          <a:bodyPr wrap="square" rtlCol="0" anchor="ctr"/>
          <a:lstStyle/>
          <a:p>
            <a:pPr indent="0" marL="0">
              <a:buNone/>
            </a:pPr>
            <a:r>
              <a:rPr lang="en-US" sz="1200" b="1" dirty="0">
                <a:solidFill>
                  <a:srgbClr val="FF6B6B"/>
                </a:solidFill>
                <a:latin typeface="Arial" pitchFamily="34" charset="0"/>
                <a:ea typeface="Arial" pitchFamily="34" charset="-122"/>
                <a:cs typeface="Arial" pitchFamily="34" charset="-120"/>
              </a:rPr>
              <a:t>Server</a:t>
            </a:r>
            <a:endParaRPr lang="en-US" sz="1200" dirty="0"/>
          </a:p>
        </p:txBody>
      </p:sp>
      <p:sp>
        <p:nvSpPr>
          <p:cNvPr id="50" name="Text 48"/>
          <p:cNvSpPr/>
          <p:nvPr/>
        </p:nvSpPr>
        <p:spPr>
          <a:xfrm>
            <a:off x="6373368" y="4389120"/>
            <a:ext cx="2560320" cy="228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Enterprise</a:t>
            </a:r>
            <a:endParaRPr lang="en-US" sz="1000" dirty="0"/>
          </a:p>
        </p:txBody>
      </p:sp>
      <p:sp>
        <p:nvSpPr>
          <p:cNvPr id="51" name="Text 49"/>
          <p:cNvSpPr/>
          <p:nvPr/>
        </p:nvSpPr>
        <p:spPr>
          <a:xfrm>
            <a:off x="6373368" y="4645152"/>
            <a:ext cx="2560320" cy="274320"/>
          </a:xfrm>
          <a:prstGeom prst="rect">
            <a:avLst/>
          </a:prstGeom>
          <a:noFill/>
          <a:ln/>
        </p:spPr>
        <p:txBody>
          <a:bodyPr wrap="square" rtlCol="0" anchor="ctr"/>
          <a:lstStyle/>
          <a:p>
            <a:pPr indent="0" marL="0">
              <a:buNone/>
            </a:pPr>
            <a:r>
              <a:rPr lang="en-US" sz="1000" dirty="0">
                <a:solidFill>
                  <a:srgbClr val="64748B"/>
                </a:solidFill>
                <a:latin typeface="Arial" pitchFamily="34" charset="0"/>
                <a:ea typeface="Arial" pitchFamily="34" charset="-122"/>
                <a:cs typeface="Arial" pitchFamily="34" charset="-120"/>
              </a:rPr>
              <a:t>300+ t/s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TOKEN</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DECNT Tokenomics</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Fixed supply. Permanent. On Solana.</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65760" y="1783080"/>
            <a:ext cx="1920240" cy="1188720"/>
          </a:xfrm>
          <a:prstGeom prst="rect">
            <a:avLst/>
          </a:prstGeom>
          <a:solidFill>
            <a:srgbClr val="0D1B2E"/>
          </a:solidFill>
          <a:ln w="6350">
            <a:solidFill>
              <a:srgbClr val="1E3A5F"/>
            </a:solidFill>
            <a:prstDash val="solid"/>
          </a:ln>
        </p:spPr>
      </p:sp>
      <p:sp>
        <p:nvSpPr>
          <p:cNvPr id="8" name="Shape 6"/>
          <p:cNvSpPr/>
          <p:nvPr/>
        </p:nvSpPr>
        <p:spPr>
          <a:xfrm>
            <a:off x="365760" y="1783080"/>
            <a:ext cx="1920240" cy="36576"/>
          </a:xfrm>
          <a:prstGeom prst="rect">
            <a:avLst/>
          </a:prstGeom>
          <a:solidFill>
            <a:srgbClr val="00B4D8"/>
          </a:solidFill>
          <a:ln w="12700">
            <a:solidFill>
              <a:srgbClr val="00B4D8"/>
            </a:solidFill>
            <a:prstDash val="solid"/>
          </a:ln>
        </p:spPr>
      </p:sp>
      <p:sp>
        <p:nvSpPr>
          <p:cNvPr id="9" name="Text 7"/>
          <p:cNvSpPr/>
          <p:nvPr/>
        </p:nvSpPr>
        <p:spPr>
          <a:xfrm>
            <a:off x="411480" y="1874520"/>
            <a:ext cx="1828800" cy="548640"/>
          </a:xfrm>
          <a:prstGeom prst="rect">
            <a:avLst/>
          </a:prstGeom>
          <a:noFill/>
          <a:ln/>
        </p:spPr>
        <p:txBody>
          <a:bodyPr wrap="square" rtlCol="0" anchor="ctr"/>
          <a:lstStyle/>
          <a:p>
            <a:pPr algn="ctr" indent="0" marL="0">
              <a:buNone/>
            </a:pPr>
            <a:r>
              <a:rPr lang="en-US" sz="3000" b="1" dirty="0">
                <a:solidFill>
                  <a:srgbClr val="00B4D8"/>
                </a:solidFill>
                <a:latin typeface="Arial" pitchFamily="34" charset="0"/>
                <a:ea typeface="Arial" pitchFamily="34" charset="-122"/>
                <a:cs typeface="Arial" pitchFamily="34" charset="-120"/>
              </a:rPr>
              <a:t>1B</a:t>
            </a:r>
            <a:endParaRPr lang="en-US" sz="3000" dirty="0"/>
          </a:p>
        </p:txBody>
      </p:sp>
      <p:sp>
        <p:nvSpPr>
          <p:cNvPr id="10" name="Text 8"/>
          <p:cNvSpPr/>
          <p:nvPr/>
        </p:nvSpPr>
        <p:spPr>
          <a:xfrm>
            <a:off x="411480" y="2404872"/>
            <a:ext cx="1828800" cy="274320"/>
          </a:xfrm>
          <a:prstGeom prst="rect">
            <a:avLst/>
          </a:prstGeom>
          <a:noFill/>
          <a:ln/>
        </p:spPr>
        <p:txBody>
          <a:bodyPr wrap="square" rtlCol="0" anchor="ctr"/>
          <a:lstStyle/>
          <a:p>
            <a:pPr algn="ctr" indent="0" marL="0">
              <a:buNone/>
            </a:pPr>
            <a:r>
              <a:rPr lang="en-US" sz="1100" b="1" dirty="0">
                <a:solidFill>
                  <a:srgbClr val="F1F5F9"/>
                </a:solidFill>
                <a:latin typeface="Arial" pitchFamily="34" charset="0"/>
                <a:ea typeface="Arial" pitchFamily="34" charset="-122"/>
                <a:cs typeface="Arial" pitchFamily="34" charset="-120"/>
              </a:rPr>
              <a:t>Total Supply</a:t>
            </a:r>
            <a:endParaRPr lang="en-US" sz="1100" dirty="0"/>
          </a:p>
        </p:txBody>
      </p:sp>
      <p:sp>
        <p:nvSpPr>
          <p:cNvPr id="11" name="Text 9"/>
          <p:cNvSpPr/>
          <p:nvPr/>
        </p:nvSpPr>
        <p:spPr>
          <a:xfrm>
            <a:off x="411480" y="2670048"/>
            <a:ext cx="1828800" cy="256032"/>
          </a:xfrm>
          <a:prstGeom prst="rect">
            <a:avLst/>
          </a:prstGeom>
          <a:noFill/>
          <a:ln/>
        </p:spPr>
        <p:txBody>
          <a:bodyPr wrap="square" rtlCol="0" anchor="ctr"/>
          <a:lstStyle/>
          <a:p>
            <a:pPr algn="ctr" indent="0" marL="0">
              <a:buNone/>
            </a:pPr>
            <a:r>
              <a:rPr lang="en-US" sz="900" dirty="0">
                <a:solidFill>
                  <a:srgbClr val="64748B"/>
                </a:solidFill>
                <a:latin typeface="Arial" pitchFamily="34" charset="0"/>
                <a:ea typeface="Arial" pitchFamily="34" charset="-122"/>
                <a:cs typeface="Arial" pitchFamily="34" charset="-120"/>
              </a:rPr>
              <a:t>Fixed forever</a:t>
            </a:r>
            <a:endParaRPr lang="en-US" sz="900" dirty="0"/>
          </a:p>
        </p:txBody>
      </p:sp>
      <p:sp>
        <p:nvSpPr>
          <p:cNvPr id="12" name="Shape 10"/>
          <p:cNvSpPr/>
          <p:nvPr/>
        </p:nvSpPr>
        <p:spPr>
          <a:xfrm>
            <a:off x="2578608" y="1783080"/>
            <a:ext cx="1920240" cy="1188720"/>
          </a:xfrm>
          <a:prstGeom prst="rect">
            <a:avLst/>
          </a:prstGeom>
          <a:solidFill>
            <a:srgbClr val="0D1B2E"/>
          </a:solidFill>
          <a:ln w="6350">
            <a:solidFill>
              <a:srgbClr val="1E3A5F"/>
            </a:solidFill>
            <a:prstDash val="solid"/>
          </a:ln>
        </p:spPr>
      </p:sp>
      <p:sp>
        <p:nvSpPr>
          <p:cNvPr id="13" name="Shape 11"/>
          <p:cNvSpPr/>
          <p:nvPr/>
        </p:nvSpPr>
        <p:spPr>
          <a:xfrm>
            <a:off x="2578608" y="1783080"/>
            <a:ext cx="1920240" cy="36576"/>
          </a:xfrm>
          <a:prstGeom prst="rect">
            <a:avLst/>
          </a:prstGeom>
          <a:solidFill>
            <a:srgbClr val="10B981"/>
          </a:solidFill>
          <a:ln w="12700">
            <a:solidFill>
              <a:srgbClr val="10B981"/>
            </a:solidFill>
            <a:prstDash val="solid"/>
          </a:ln>
        </p:spPr>
      </p:sp>
      <p:sp>
        <p:nvSpPr>
          <p:cNvPr id="14" name="Text 12"/>
          <p:cNvSpPr/>
          <p:nvPr/>
        </p:nvSpPr>
        <p:spPr>
          <a:xfrm>
            <a:off x="2624328" y="1874520"/>
            <a:ext cx="1828800" cy="548640"/>
          </a:xfrm>
          <a:prstGeom prst="rect">
            <a:avLst/>
          </a:prstGeom>
          <a:noFill/>
          <a:ln/>
        </p:spPr>
        <p:txBody>
          <a:bodyPr wrap="square" rtlCol="0" anchor="ctr"/>
          <a:lstStyle/>
          <a:p>
            <a:pPr algn="ctr" indent="0" marL="0">
              <a:buNone/>
            </a:pPr>
            <a:r>
              <a:rPr lang="en-US" sz="3000" b="1" dirty="0">
                <a:solidFill>
                  <a:srgbClr val="10B981"/>
                </a:solidFill>
                <a:latin typeface="Arial" pitchFamily="34" charset="0"/>
                <a:ea typeface="Arial" pitchFamily="34" charset="-122"/>
                <a:cs typeface="Arial" pitchFamily="34" charset="-120"/>
              </a:rPr>
              <a:t>1,000</a:t>
            </a:r>
            <a:endParaRPr lang="en-US" sz="3000" dirty="0"/>
          </a:p>
        </p:txBody>
      </p:sp>
      <p:sp>
        <p:nvSpPr>
          <p:cNvPr id="15" name="Text 13"/>
          <p:cNvSpPr/>
          <p:nvPr/>
        </p:nvSpPr>
        <p:spPr>
          <a:xfrm>
            <a:off x="2624328" y="2404872"/>
            <a:ext cx="1828800" cy="274320"/>
          </a:xfrm>
          <a:prstGeom prst="rect">
            <a:avLst/>
          </a:prstGeom>
          <a:noFill/>
          <a:ln/>
        </p:spPr>
        <p:txBody>
          <a:bodyPr wrap="square" rtlCol="0" anchor="ctr"/>
          <a:lstStyle/>
          <a:p>
            <a:pPr algn="ctr" indent="0" marL="0">
              <a:buNone/>
            </a:pPr>
            <a:r>
              <a:rPr lang="en-US" sz="1100" b="1" dirty="0">
                <a:solidFill>
                  <a:srgbClr val="F1F5F9"/>
                </a:solidFill>
                <a:latin typeface="Arial" pitchFamily="34" charset="0"/>
                <a:ea typeface="Arial" pitchFamily="34" charset="-122"/>
                <a:cs typeface="Arial" pitchFamily="34" charset="-120"/>
              </a:rPr>
              <a:t>DECNT per SOL</a:t>
            </a:r>
            <a:endParaRPr lang="en-US" sz="1100" dirty="0"/>
          </a:p>
        </p:txBody>
      </p:sp>
      <p:sp>
        <p:nvSpPr>
          <p:cNvPr id="16" name="Text 14"/>
          <p:cNvSpPr/>
          <p:nvPr/>
        </p:nvSpPr>
        <p:spPr>
          <a:xfrm>
            <a:off x="2624328" y="2670048"/>
            <a:ext cx="1828800" cy="256032"/>
          </a:xfrm>
          <a:prstGeom prst="rect">
            <a:avLst/>
          </a:prstGeom>
          <a:noFill/>
          <a:ln/>
        </p:spPr>
        <p:txBody>
          <a:bodyPr wrap="square" rtlCol="0" anchor="ctr"/>
          <a:lstStyle/>
          <a:p>
            <a:pPr algn="ctr" indent="0" marL="0">
              <a:buNone/>
            </a:pPr>
            <a:r>
              <a:rPr lang="en-US" sz="900" dirty="0">
                <a:solidFill>
                  <a:srgbClr val="64748B"/>
                </a:solidFill>
                <a:latin typeface="Arial" pitchFamily="34" charset="0"/>
                <a:ea typeface="Arial" pitchFamily="34" charset="-122"/>
                <a:cs typeface="Arial" pitchFamily="34" charset="-120"/>
              </a:rPr>
              <a:t>Pre-ICO price</a:t>
            </a:r>
            <a:endParaRPr lang="en-US" sz="900" dirty="0"/>
          </a:p>
        </p:txBody>
      </p:sp>
      <p:sp>
        <p:nvSpPr>
          <p:cNvPr id="17" name="Shape 15"/>
          <p:cNvSpPr/>
          <p:nvPr/>
        </p:nvSpPr>
        <p:spPr>
          <a:xfrm>
            <a:off x="4791456" y="1783080"/>
            <a:ext cx="1920240" cy="1188720"/>
          </a:xfrm>
          <a:prstGeom prst="rect">
            <a:avLst/>
          </a:prstGeom>
          <a:solidFill>
            <a:srgbClr val="0D1B2E"/>
          </a:solidFill>
          <a:ln w="6350">
            <a:solidFill>
              <a:srgbClr val="1E3A5F"/>
            </a:solidFill>
            <a:prstDash val="solid"/>
          </a:ln>
        </p:spPr>
      </p:sp>
      <p:sp>
        <p:nvSpPr>
          <p:cNvPr id="18" name="Shape 16"/>
          <p:cNvSpPr/>
          <p:nvPr/>
        </p:nvSpPr>
        <p:spPr>
          <a:xfrm>
            <a:off x="4791456" y="1783080"/>
            <a:ext cx="1920240" cy="36576"/>
          </a:xfrm>
          <a:prstGeom prst="rect">
            <a:avLst/>
          </a:prstGeom>
          <a:solidFill>
            <a:srgbClr val="8B5CF6"/>
          </a:solidFill>
          <a:ln w="12700">
            <a:solidFill>
              <a:srgbClr val="8B5CF6"/>
            </a:solidFill>
            <a:prstDash val="solid"/>
          </a:ln>
        </p:spPr>
      </p:sp>
      <p:sp>
        <p:nvSpPr>
          <p:cNvPr id="19" name="Text 17"/>
          <p:cNvSpPr/>
          <p:nvPr/>
        </p:nvSpPr>
        <p:spPr>
          <a:xfrm>
            <a:off x="4837176" y="1874520"/>
            <a:ext cx="1828800" cy="548640"/>
          </a:xfrm>
          <a:prstGeom prst="rect">
            <a:avLst/>
          </a:prstGeom>
          <a:noFill/>
          <a:ln/>
        </p:spPr>
        <p:txBody>
          <a:bodyPr wrap="square" rtlCol="0" anchor="ctr"/>
          <a:lstStyle/>
          <a:p>
            <a:pPr algn="ctr" indent="0" marL="0">
              <a:buNone/>
            </a:pPr>
            <a:r>
              <a:rPr lang="en-US" sz="3000" b="1" dirty="0">
                <a:solidFill>
                  <a:srgbClr val="8B5CF6"/>
                </a:solidFill>
                <a:latin typeface="Arial" pitchFamily="34" charset="0"/>
                <a:ea typeface="Arial" pitchFamily="34" charset="-122"/>
                <a:cs typeface="Arial" pitchFamily="34" charset="-120"/>
              </a:rPr>
              <a:t>1,200</a:t>
            </a:r>
            <a:endParaRPr lang="en-US" sz="3000" dirty="0"/>
          </a:p>
        </p:txBody>
      </p:sp>
      <p:sp>
        <p:nvSpPr>
          <p:cNvPr id="20" name="Text 18"/>
          <p:cNvSpPr/>
          <p:nvPr/>
        </p:nvSpPr>
        <p:spPr>
          <a:xfrm>
            <a:off x="4837176" y="2404872"/>
            <a:ext cx="1828800" cy="274320"/>
          </a:xfrm>
          <a:prstGeom prst="rect">
            <a:avLst/>
          </a:prstGeom>
          <a:noFill/>
          <a:ln/>
        </p:spPr>
        <p:txBody>
          <a:bodyPr wrap="square" rtlCol="0" anchor="ctr"/>
          <a:lstStyle/>
          <a:p>
            <a:pPr algn="ctr" indent="0" marL="0">
              <a:buNone/>
            </a:pPr>
            <a:r>
              <a:rPr lang="en-US" sz="1100" b="1" dirty="0">
                <a:solidFill>
                  <a:srgbClr val="F1F5F9"/>
                </a:solidFill>
                <a:latin typeface="Arial" pitchFamily="34" charset="0"/>
                <a:ea typeface="Arial" pitchFamily="34" charset="-122"/>
                <a:cs typeface="Arial" pitchFamily="34" charset="-120"/>
              </a:rPr>
              <a:t>DECNT per SOL</a:t>
            </a:r>
            <a:endParaRPr lang="en-US" sz="1100" dirty="0"/>
          </a:p>
        </p:txBody>
      </p:sp>
      <p:sp>
        <p:nvSpPr>
          <p:cNvPr id="21" name="Text 19"/>
          <p:cNvSpPr/>
          <p:nvPr/>
        </p:nvSpPr>
        <p:spPr>
          <a:xfrm>
            <a:off x="4837176" y="2670048"/>
            <a:ext cx="1828800" cy="256032"/>
          </a:xfrm>
          <a:prstGeom prst="rect">
            <a:avLst/>
          </a:prstGeom>
          <a:noFill/>
          <a:ln/>
        </p:spPr>
        <p:txBody>
          <a:bodyPr wrap="square" rtlCol="0" anchor="ctr"/>
          <a:lstStyle/>
          <a:p>
            <a:pPr algn="ctr" indent="0" marL="0">
              <a:buNone/>
            </a:pPr>
            <a:r>
              <a:rPr lang="en-US" sz="900" dirty="0">
                <a:solidFill>
                  <a:srgbClr val="64748B"/>
                </a:solidFill>
                <a:latin typeface="Arial" pitchFamily="34" charset="0"/>
                <a:ea typeface="Arial" pitchFamily="34" charset="-122"/>
                <a:cs typeface="Arial" pitchFamily="34" charset="-120"/>
              </a:rPr>
              <a:t>+20% early bonus</a:t>
            </a:r>
            <a:endParaRPr lang="en-US" sz="900" dirty="0"/>
          </a:p>
        </p:txBody>
      </p:sp>
      <p:sp>
        <p:nvSpPr>
          <p:cNvPr id="22" name="Shape 20"/>
          <p:cNvSpPr/>
          <p:nvPr/>
        </p:nvSpPr>
        <p:spPr>
          <a:xfrm>
            <a:off x="7004304" y="1783080"/>
            <a:ext cx="1920240" cy="1188720"/>
          </a:xfrm>
          <a:prstGeom prst="rect">
            <a:avLst/>
          </a:prstGeom>
          <a:solidFill>
            <a:srgbClr val="0D1B2E"/>
          </a:solidFill>
          <a:ln w="6350">
            <a:solidFill>
              <a:srgbClr val="1E3A5F"/>
            </a:solidFill>
            <a:prstDash val="solid"/>
          </a:ln>
        </p:spPr>
      </p:sp>
      <p:sp>
        <p:nvSpPr>
          <p:cNvPr id="23" name="Shape 21"/>
          <p:cNvSpPr/>
          <p:nvPr/>
        </p:nvSpPr>
        <p:spPr>
          <a:xfrm>
            <a:off x="7004304" y="1783080"/>
            <a:ext cx="1920240" cy="36576"/>
          </a:xfrm>
          <a:prstGeom prst="rect">
            <a:avLst/>
          </a:prstGeom>
          <a:solidFill>
            <a:srgbClr val="F59E0B"/>
          </a:solidFill>
          <a:ln w="12700">
            <a:solidFill>
              <a:srgbClr val="F59E0B"/>
            </a:solidFill>
            <a:prstDash val="solid"/>
          </a:ln>
        </p:spPr>
      </p:sp>
      <p:sp>
        <p:nvSpPr>
          <p:cNvPr id="24" name="Text 22"/>
          <p:cNvSpPr/>
          <p:nvPr/>
        </p:nvSpPr>
        <p:spPr>
          <a:xfrm>
            <a:off x="7050024" y="1874520"/>
            <a:ext cx="1828800" cy="548640"/>
          </a:xfrm>
          <a:prstGeom prst="rect">
            <a:avLst/>
          </a:prstGeom>
          <a:noFill/>
          <a:ln/>
        </p:spPr>
        <p:txBody>
          <a:bodyPr wrap="square" rtlCol="0" anchor="ctr"/>
          <a:lstStyle/>
          <a:p>
            <a:pPr algn="ctr" indent="0" marL="0">
              <a:buNone/>
            </a:pPr>
            <a:r>
              <a:rPr lang="en-US" sz="3000" b="1" dirty="0">
                <a:solidFill>
                  <a:srgbClr val="F59E0B"/>
                </a:solidFill>
                <a:latin typeface="Arial" pitchFamily="34" charset="0"/>
                <a:ea typeface="Arial" pitchFamily="34" charset="-122"/>
                <a:cs typeface="Arial" pitchFamily="34" charset="-120"/>
              </a:rPr>
              <a:t>9</a:t>
            </a:r>
            <a:endParaRPr lang="en-US" sz="3000" dirty="0"/>
          </a:p>
        </p:txBody>
      </p:sp>
      <p:sp>
        <p:nvSpPr>
          <p:cNvPr id="25" name="Text 23"/>
          <p:cNvSpPr/>
          <p:nvPr/>
        </p:nvSpPr>
        <p:spPr>
          <a:xfrm>
            <a:off x="7050024" y="2404872"/>
            <a:ext cx="1828800" cy="274320"/>
          </a:xfrm>
          <a:prstGeom prst="rect">
            <a:avLst/>
          </a:prstGeom>
          <a:noFill/>
          <a:ln/>
        </p:spPr>
        <p:txBody>
          <a:bodyPr wrap="square" rtlCol="0" anchor="ctr"/>
          <a:lstStyle/>
          <a:p>
            <a:pPr algn="ctr" indent="0" marL="0">
              <a:buNone/>
            </a:pPr>
            <a:r>
              <a:rPr lang="en-US" sz="1100" b="1" dirty="0">
                <a:solidFill>
                  <a:srgbClr val="F1F5F9"/>
                </a:solidFill>
                <a:latin typeface="Arial" pitchFamily="34" charset="0"/>
                <a:ea typeface="Arial" pitchFamily="34" charset="-122"/>
                <a:cs typeface="Arial" pitchFamily="34" charset="-120"/>
              </a:rPr>
              <a:t>Decimals</a:t>
            </a:r>
            <a:endParaRPr lang="en-US" sz="1100" dirty="0"/>
          </a:p>
        </p:txBody>
      </p:sp>
      <p:sp>
        <p:nvSpPr>
          <p:cNvPr id="26" name="Text 24"/>
          <p:cNvSpPr/>
          <p:nvPr/>
        </p:nvSpPr>
        <p:spPr>
          <a:xfrm>
            <a:off x="7050024" y="2670048"/>
            <a:ext cx="1828800" cy="256032"/>
          </a:xfrm>
          <a:prstGeom prst="rect">
            <a:avLst/>
          </a:prstGeom>
          <a:noFill/>
          <a:ln/>
        </p:spPr>
        <p:txBody>
          <a:bodyPr wrap="square" rtlCol="0" anchor="ctr"/>
          <a:lstStyle/>
          <a:p>
            <a:pPr algn="ctr" indent="0" marL="0">
              <a:buNone/>
            </a:pPr>
            <a:r>
              <a:rPr lang="en-US" sz="900" dirty="0">
                <a:solidFill>
                  <a:srgbClr val="64748B"/>
                </a:solidFill>
                <a:latin typeface="Arial" pitchFamily="34" charset="0"/>
                <a:ea typeface="Arial" pitchFamily="34" charset="-122"/>
                <a:cs typeface="Arial" pitchFamily="34" charset="-120"/>
              </a:rPr>
              <a:t>Solana SPL token</a:t>
            </a:r>
            <a:endParaRPr lang="en-US" sz="900" dirty="0"/>
          </a:p>
        </p:txBody>
      </p:sp>
      <p:sp>
        <p:nvSpPr>
          <p:cNvPr id="27" name="Text 25"/>
          <p:cNvSpPr/>
          <p:nvPr/>
        </p:nvSpPr>
        <p:spPr>
          <a:xfrm>
            <a:off x="365760" y="3108960"/>
            <a:ext cx="3657600" cy="320040"/>
          </a:xfrm>
          <a:prstGeom prst="rect">
            <a:avLst/>
          </a:prstGeom>
          <a:noFill/>
          <a:ln/>
        </p:spPr>
        <p:txBody>
          <a:bodyPr wrap="square" rtlCol="0" anchor="ctr"/>
          <a:lstStyle/>
          <a:p>
            <a:pPr indent="0" marL="0">
              <a:buNone/>
            </a:pPr>
            <a:r>
              <a:rPr lang="en-US" sz="1300" b="1" dirty="0">
                <a:solidFill>
                  <a:srgbClr val="F1F5F9"/>
                </a:solidFill>
                <a:latin typeface="Arial" pitchFamily="34" charset="0"/>
                <a:ea typeface="Arial" pitchFamily="34" charset="-122"/>
                <a:cs typeface="Arial" pitchFamily="34" charset="-120"/>
              </a:rPr>
              <a:t>Token Distribution</a:t>
            </a:r>
            <a:endParaRPr lang="en-US" sz="1300" dirty="0"/>
          </a:p>
        </p:txBody>
      </p:sp>
      <p:sp>
        <p:nvSpPr>
          <p:cNvPr id="28" name="Text 26"/>
          <p:cNvSpPr/>
          <p:nvPr/>
        </p:nvSpPr>
        <p:spPr>
          <a:xfrm>
            <a:off x="365760" y="3520440"/>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ICO (Main Sale)</a:t>
            </a:r>
            <a:endParaRPr lang="en-US" sz="1000" dirty="0"/>
          </a:p>
        </p:txBody>
      </p:sp>
      <p:sp>
        <p:nvSpPr>
          <p:cNvPr id="29" name="Shape 27"/>
          <p:cNvSpPr/>
          <p:nvPr/>
        </p:nvSpPr>
        <p:spPr>
          <a:xfrm>
            <a:off x="3200400" y="3547872"/>
            <a:ext cx="3291840" cy="164592"/>
          </a:xfrm>
          <a:prstGeom prst="rect">
            <a:avLst/>
          </a:prstGeom>
          <a:solidFill>
            <a:srgbClr val="00B4D8"/>
          </a:solidFill>
          <a:ln w="12700">
            <a:solidFill>
              <a:srgbClr val="00B4D8"/>
            </a:solidFill>
            <a:prstDash val="solid"/>
          </a:ln>
        </p:spPr>
      </p:sp>
      <p:sp>
        <p:nvSpPr>
          <p:cNvPr id="30" name="Text 28"/>
          <p:cNvSpPr/>
          <p:nvPr/>
        </p:nvSpPr>
        <p:spPr>
          <a:xfrm>
            <a:off x="6537960" y="3520440"/>
            <a:ext cx="548640" cy="210312"/>
          </a:xfrm>
          <a:prstGeom prst="rect">
            <a:avLst/>
          </a:prstGeom>
          <a:noFill/>
          <a:ln/>
        </p:spPr>
        <p:txBody>
          <a:bodyPr wrap="square" rtlCol="0" anchor="ctr"/>
          <a:lstStyle/>
          <a:p>
            <a:pPr indent="0" marL="0">
              <a:buNone/>
            </a:pPr>
            <a:r>
              <a:rPr lang="en-US" sz="1000" b="1" dirty="0">
                <a:solidFill>
                  <a:srgbClr val="00B4D8"/>
                </a:solidFill>
                <a:latin typeface="Arial" pitchFamily="34" charset="0"/>
                <a:ea typeface="Arial" pitchFamily="34" charset="-122"/>
                <a:cs typeface="Arial" pitchFamily="34" charset="-120"/>
              </a:rPr>
              <a:t>80%</a:t>
            </a:r>
            <a:endParaRPr lang="en-US" sz="1000" dirty="0"/>
          </a:p>
        </p:txBody>
      </p:sp>
      <p:sp>
        <p:nvSpPr>
          <p:cNvPr id="31" name="Text 29"/>
          <p:cNvSpPr/>
          <p:nvPr/>
        </p:nvSpPr>
        <p:spPr>
          <a:xfrm>
            <a:off x="365760" y="3758184"/>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Pre-ICO</a:t>
            </a:r>
            <a:endParaRPr lang="en-US" sz="1000" dirty="0"/>
          </a:p>
        </p:txBody>
      </p:sp>
      <p:sp>
        <p:nvSpPr>
          <p:cNvPr id="32" name="Shape 30"/>
          <p:cNvSpPr/>
          <p:nvPr/>
        </p:nvSpPr>
        <p:spPr>
          <a:xfrm>
            <a:off x="3200400" y="3785616"/>
            <a:ext cx="411480" cy="164592"/>
          </a:xfrm>
          <a:prstGeom prst="rect">
            <a:avLst/>
          </a:prstGeom>
          <a:solidFill>
            <a:srgbClr val="10B981"/>
          </a:solidFill>
          <a:ln w="12700">
            <a:solidFill>
              <a:srgbClr val="10B981"/>
            </a:solidFill>
            <a:prstDash val="solid"/>
          </a:ln>
        </p:spPr>
      </p:sp>
      <p:sp>
        <p:nvSpPr>
          <p:cNvPr id="33" name="Text 31"/>
          <p:cNvSpPr/>
          <p:nvPr/>
        </p:nvSpPr>
        <p:spPr>
          <a:xfrm>
            <a:off x="3657600" y="3758184"/>
            <a:ext cx="548640" cy="210312"/>
          </a:xfrm>
          <a:prstGeom prst="rect">
            <a:avLst/>
          </a:prstGeom>
          <a:noFill/>
          <a:ln/>
        </p:spPr>
        <p:txBody>
          <a:bodyPr wrap="square" rtlCol="0" anchor="ctr"/>
          <a:lstStyle/>
          <a:p>
            <a:pPr indent="0" marL="0">
              <a:buNone/>
            </a:pPr>
            <a:r>
              <a:rPr lang="en-US" sz="1000" b="1" dirty="0">
                <a:solidFill>
                  <a:srgbClr val="10B981"/>
                </a:solidFill>
                <a:latin typeface="Arial" pitchFamily="34" charset="0"/>
                <a:ea typeface="Arial" pitchFamily="34" charset="-122"/>
                <a:cs typeface="Arial" pitchFamily="34" charset="-120"/>
              </a:rPr>
              <a:t>10%</a:t>
            </a:r>
            <a:endParaRPr lang="en-US" sz="1000" dirty="0"/>
          </a:p>
        </p:txBody>
      </p:sp>
      <p:sp>
        <p:nvSpPr>
          <p:cNvPr id="34" name="Text 32"/>
          <p:cNvSpPr/>
          <p:nvPr/>
        </p:nvSpPr>
        <p:spPr>
          <a:xfrm>
            <a:off x="365760" y="3995928"/>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Team (2yr vesting)</a:t>
            </a:r>
            <a:endParaRPr lang="en-US" sz="1000" dirty="0"/>
          </a:p>
        </p:txBody>
      </p:sp>
      <p:sp>
        <p:nvSpPr>
          <p:cNvPr id="35" name="Shape 33"/>
          <p:cNvSpPr/>
          <p:nvPr/>
        </p:nvSpPr>
        <p:spPr>
          <a:xfrm>
            <a:off x="3200400" y="4023360"/>
            <a:ext cx="205740" cy="164592"/>
          </a:xfrm>
          <a:prstGeom prst="rect">
            <a:avLst/>
          </a:prstGeom>
          <a:solidFill>
            <a:srgbClr val="8B5CF6"/>
          </a:solidFill>
          <a:ln w="12700">
            <a:solidFill>
              <a:srgbClr val="8B5CF6"/>
            </a:solidFill>
            <a:prstDash val="solid"/>
          </a:ln>
        </p:spPr>
      </p:sp>
      <p:sp>
        <p:nvSpPr>
          <p:cNvPr id="36" name="Text 34"/>
          <p:cNvSpPr/>
          <p:nvPr/>
        </p:nvSpPr>
        <p:spPr>
          <a:xfrm>
            <a:off x="3451860" y="3995928"/>
            <a:ext cx="548640" cy="210312"/>
          </a:xfrm>
          <a:prstGeom prst="rect">
            <a:avLst/>
          </a:prstGeom>
          <a:noFill/>
          <a:ln/>
        </p:spPr>
        <p:txBody>
          <a:bodyPr wrap="square" rtlCol="0" anchor="ctr"/>
          <a:lstStyle/>
          <a:p>
            <a:pPr indent="0" marL="0">
              <a:buNone/>
            </a:pPr>
            <a:r>
              <a:rPr lang="en-US" sz="1000" b="1" dirty="0">
                <a:solidFill>
                  <a:srgbClr val="8B5CF6"/>
                </a:solidFill>
                <a:latin typeface="Arial" pitchFamily="34" charset="0"/>
                <a:ea typeface="Arial" pitchFamily="34" charset="-122"/>
                <a:cs typeface="Arial" pitchFamily="34" charset="-120"/>
              </a:rPr>
              <a:t>5%</a:t>
            </a:r>
            <a:endParaRPr lang="en-US" sz="1000" dirty="0"/>
          </a:p>
        </p:txBody>
      </p:sp>
      <p:sp>
        <p:nvSpPr>
          <p:cNvPr id="37" name="Text 35"/>
          <p:cNvSpPr/>
          <p:nvPr/>
        </p:nvSpPr>
        <p:spPr>
          <a:xfrm>
            <a:off x="365760" y="4233672"/>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Ecosystem</a:t>
            </a:r>
            <a:endParaRPr lang="en-US" sz="1000" dirty="0"/>
          </a:p>
        </p:txBody>
      </p:sp>
      <p:sp>
        <p:nvSpPr>
          <p:cNvPr id="38" name="Shape 36"/>
          <p:cNvSpPr/>
          <p:nvPr/>
        </p:nvSpPr>
        <p:spPr>
          <a:xfrm>
            <a:off x="3200400" y="4261104"/>
            <a:ext cx="119329" cy="164592"/>
          </a:xfrm>
          <a:prstGeom prst="rect">
            <a:avLst/>
          </a:prstGeom>
          <a:solidFill>
            <a:srgbClr val="F59E0B"/>
          </a:solidFill>
          <a:ln w="12700">
            <a:solidFill>
              <a:srgbClr val="F59E0B"/>
            </a:solidFill>
            <a:prstDash val="solid"/>
          </a:ln>
        </p:spPr>
      </p:sp>
      <p:sp>
        <p:nvSpPr>
          <p:cNvPr id="39" name="Text 37"/>
          <p:cNvSpPr/>
          <p:nvPr/>
        </p:nvSpPr>
        <p:spPr>
          <a:xfrm>
            <a:off x="3365449" y="4233672"/>
            <a:ext cx="548640" cy="210312"/>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2.9%</a:t>
            </a:r>
            <a:endParaRPr lang="en-US" sz="1000" dirty="0"/>
          </a:p>
        </p:txBody>
      </p:sp>
      <p:sp>
        <p:nvSpPr>
          <p:cNvPr id="40" name="Text 38"/>
          <p:cNvSpPr/>
          <p:nvPr/>
        </p:nvSpPr>
        <p:spPr>
          <a:xfrm>
            <a:off x="365760" y="4471416"/>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Reserve</a:t>
            </a:r>
            <a:endParaRPr lang="en-US" sz="1000" dirty="0"/>
          </a:p>
        </p:txBody>
      </p:sp>
      <p:sp>
        <p:nvSpPr>
          <p:cNvPr id="41" name="Shape 39"/>
          <p:cNvSpPr/>
          <p:nvPr/>
        </p:nvSpPr>
        <p:spPr>
          <a:xfrm>
            <a:off x="3200400" y="4498848"/>
            <a:ext cx="82296" cy="164592"/>
          </a:xfrm>
          <a:prstGeom prst="rect">
            <a:avLst/>
          </a:prstGeom>
          <a:solidFill>
            <a:srgbClr val="64748B"/>
          </a:solidFill>
          <a:ln w="12700">
            <a:solidFill>
              <a:srgbClr val="64748B"/>
            </a:solidFill>
            <a:prstDash val="solid"/>
          </a:ln>
        </p:spPr>
      </p:sp>
      <p:sp>
        <p:nvSpPr>
          <p:cNvPr id="42" name="Text 40"/>
          <p:cNvSpPr/>
          <p:nvPr/>
        </p:nvSpPr>
        <p:spPr>
          <a:xfrm>
            <a:off x="3328416" y="4471416"/>
            <a:ext cx="548640" cy="210312"/>
          </a:xfrm>
          <a:prstGeom prst="rect">
            <a:avLst/>
          </a:prstGeom>
          <a:noFill/>
          <a:ln/>
        </p:spPr>
        <p:txBody>
          <a:bodyPr wrap="square" rtlCol="0" anchor="ctr"/>
          <a:lstStyle/>
          <a:p>
            <a:pPr indent="0" marL="0">
              <a:buNone/>
            </a:pPr>
            <a:r>
              <a:rPr lang="en-US" sz="1000" b="1" dirty="0">
                <a:solidFill>
                  <a:srgbClr val="64748B"/>
                </a:solidFill>
                <a:latin typeface="Arial" pitchFamily="34" charset="0"/>
                <a:ea typeface="Arial" pitchFamily="34" charset="-122"/>
                <a:cs typeface="Arial" pitchFamily="34" charset="-120"/>
              </a:rPr>
              <a:t>2%</a:t>
            </a:r>
            <a:endParaRPr lang="en-US" sz="1000" dirty="0"/>
          </a:p>
        </p:txBody>
      </p:sp>
      <p:sp>
        <p:nvSpPr>
          <p:cNvPr id="43" name="Text 41"/>
          <p:cNvSpPr/>
          <p:nvPr/>
        </p:nvSpPr>
        <p:spPr>
          <a:xfrm>
            <a:off x="365760" y="4709160"/>
            <a:ext cx="2743200" cy="210312"/>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Airdrop</a:t>
            </a:r>
            <a:endParaRPr lang="en-US" sz="1000" dirty="0"/>
          </a:p>
        </p:txBody>
      </p:sp>
      <p:sp>
        <p:nvSpPr>
          <p:cNvPr id="44" name="Shape 42"/>
          <p:cNvSpPr/>
          <p:nvPr/>
        </p:nvSpPr>
        <p:spPr>
          <a:xfrm>
            <a:off x="3200400" y="4736592"/>
            <a:ext cx="4115" cy="164592"/>
          </a:xfrm>
          <a:prstGeom prst="rect">
            <a:avLst/>
          </a:prstGeom>
          <a:solidFill>
            <a:srgbClr val="FF6B6B"/>
          </a:solidFill>
          <a:ln w="12700">
            <a:solidFill>
              <a:srgbClr val="FF6B6B"/>
            </a:solidFill>
            <a:prstDash val="solid"/>
          </a:ln>
        </p:spPr>
      </p:sp>
      <p:sp>
        <p:nvSpPr>
          <p:cNvPr id="45" name="Text 43"/>
          <p:cNvSpPr/>
          <p:nvPr/>
        </p:nvSpPr>
        <p:spPr>
          <a:xfrm>
            <a:off x="3250235" y="4709160"/>
            <a:ext cx="548640" cy="210312"/>
          </a:xfrm>
          <a:prstGeom prst="rect">
            <a:avLst/>
          </a:prstGeom>
          <a:noFill/>
          <a:ln/>
        </p:spPr>
        <p:txBody>
          <a:bodyPr wrap="square" rtlCol="0" anchor="ctr"/>
          <a:lstStyle/>
          <a:p>
            <a:pPr indent="0" marL="0">
              <a:buNone/>
            </a:pPr>
            <a:r>
              <a:rPr lang="en-US" sz="1000" b="1" dirty="0">
                <a:solidFill>
                  <a:srgbClr val="FF6B6B"/>
                </a:solidFill>
                <a:latin typeface="Arial" pitchFamily="34" charset="0"/>
                <a:ea typeface="Arial" pitchFamily="34" charset="-122"/>
                <a:cs typeface="Arial" pitchFamily="34" charset="-120"/>
              </a:rPr>
              <a:t>0.1%</a:t>
            </a:r>
            <a:endParaRPr lang="en-US" sz="1000" dirty="0"/>
          </a:p>
        </p:txBody>
      </p:sp>
      <p:sp>
        <p:nvSpPr>
          <p:cNvPr id="46" name="Shape 44"/>
          <p:cNvSpPr/>
          <p:nvPr/>
        </p:nvSpPr>
        <p:spPr>
          <a:xfrm>
            <a:off x="5029200" y="3063240"/>
            <a:ext cx="3749040" cy="1920240"/>
          </a:xfrm>
          <a:prstGeom prst="rect">
            <a:avLst/>
          </a:prstGeom>
          <a:solidFill>
            <a:srgbClr val="0D1B2E"/>
          </a:solidFill>
          <a:ln w="6350">
            <a:solidFill>
              <a:srgbClr val="1E3A5F"/>
            </a:solidFill>
            <a:prstDash val="solid"/>
          </a:ln>
        </p:spPr>
      </p:sp>
      <p:sp>
        <p:nvSpPr>
          <p:cNvPr id="47" name="Text 45"/>
          <p:cNvSpPr/>
          <p:nvPr/>
        </p:nvSpPr>
        <p:spPr>
          <a:xfrm>
            <a:off x="5166360" y="3154680"/>
            <a:ext cx="3474720" cy="274320"/>
          </a:xfrm>
          <a:prstGeom prst="rect">
            <a:avLst/>
          </a:prstGeom>
          <a:noFill/>
          <a:ln/>
        </p:spPr>
        <p:txBody>
          <a:bodyPr wrap="square" rtlCol="0" anchor="ctr"/>
          <a:lstStyle/>
          <a:p>
            <a:pPr indent="0" marL="0">
              <a:buNone/>
            </a:pPr>
            <a:r>
              <a:rPr lang="en-US" sz="1200" b="1" dirty="0">
                <a:solidFill>
                  <a:srgbClr val="00B4D8"/>
                </a:solidFill>
                <a:latin typeface="Arial" pitchFamily="34" charset="0"/>
                <a:ea typeface="Arial" pitchFamily="34" charset="-122"/>
                <a:cs typeface="Arial" pitchFamily="34" charset="-120"/>
              </a:rPr>
              <a:t>Token Details</a:t>
            </a:r>
            <a:endParaRPr lang="en-US" sz="1200" dirty="0"/>
          </a:p>
        </p:txBody>
      </p:sp>
      <p:sp>
        <p:nvSpPr>
          <p:cNvPr id="48" name="Text 46"/>
          <p:cNvSpPr/>
          <p:nvPr/>
        </p:nvSpPr>
        <p:spPr>
          <a:xfrm>
            <a:off x="5166360" y="3474720"/>
            <a:ext cx="3474720" cy="1371600"/>
          </a:xfrm>
          <a:prstGeom prst="rect">
            <a:avLst/>
          </a:prstGeom>
          <a:noFill/>
          <a:ln/>
        </p:spPr>
        <p:txBody>
          <a:bodyPr wrap="square" rtlCol="0" anchor="ctr"/>
          <a:lstStyle/>
          <a:p>
            <a:pPr indent="0" marL="0">
              <a:buNone/>
            </a:pPr>
            <a:r>
              <a:rPr lang="en-US" sz="1000" dirty="0">
                <a:solidFill>
                  <a:srgbClr val="F1F5F9"/>
                </a:solidFill>
                <a:latin typeface="Arial" pitchFamily="34" charset="0"/>
                <a:ea typeface="Arial" pitchFamily="34" charset="-122"/>
                <a:cs typeface="Arial" pitchFamily="34" charset="-120"/>
              </a:rPr>
              <a:t>Blockchain: Solana
</a:t>
            </a:r>
            <a:pPr indent="0" marL="0">
              <a:buNone/>
            </a:pPr>
            <a:r>
              <a:rPr lang="en-US" sz="1000" dirty="0">
                <a:solidFill>
                  <a:srgbClr val="F1F5F9"/>
                </a:solidFill>
                <a:latin typeface="Arial" pitchFamily="34" charset="0"/>
                <a:ea typeface="Arial" pitchFamily="34" charset="-122"/>
                <a:cs typeface="Arial" pitchFamily="34" charset="-120"/>
              </a:rPr>
              <a:t>Standard: SPL Token
</a:t>
            </a:r>
            <a:pPr indent="0" marL="0">
              <a:buNone/>
            </a:pPr>
            <a:r>
              <a:rPr lang="en-US" sz="1000" b="1" dirty="0">
                <a:solidFill>
                  <a:srgbClr val="86EFAC"/>
                </a:solidFill>
                <a:latin typeface="Arial" pitchFamily="34" charset="0"/>
                <a:ea typeface="Arial" pitchFamily="34" charset="-122"/>
                <a:cs typeface="Arial" pitchFamily="34" charset="-120"/>
              </a:rPr>
              <a:t>Mint: Permanently DISABLED
</a:t>
            </a:r>
            <a:pPr indent="0" marL="0">
              <a:buNone/>
            </a:pPr>
            <a:r>
              <a:rPr lang="en-US" sz="1000" dirty="0">
                <a:solidFill>
                  <a:srgbClr val="F1F5F9"/>
                </a:solidFill>
                <a:latin typeface="Arial" pitchFamily="34" charset="0"/>
                <a:ea typeface="Arial" pitchFamily="34" charset="-122"/>
                <a:cs typeface="Arial" pitchFamily="34" charset="-120"/>
              </a:rPr>
              <a:t>Supply: Fixed — cannot increase
</a:t>
            </a:r>
            <a:pPr indent="0" marL="0">
              <a:buNone/>
            </a:pPr>
            <a:r>
              <a:rPr lang="en-US" sz="1000" dirty="0">
                <a:solidFill>
                  <a:srgbClr val="F1F5F9"/>
                </a:solidFill>
                <a:latin typeface="Arial" pitchFamily="34" charset="0"/>
                <a:ea typeface="Arial" pitchFamily="34" charset="-122"/>
                <a:cs typeface="Arial" pitchFamily="34" charset="-120"/>
              </a:rPr>
              <a:t>Contract: A3GTCErwHYax...qXvX
</a:t>
            </a:r>
            <a:pPr indent="0" marL="0">
              <a:buNone/>
            </a:pPr>
            <a:r>
              <a:rPr lang="en-US" sz="1000" dirty="0">
                <a:solidFill>
                  <a:srgbClr val="F1F5F9"/>
                </a:solidFill>
                <a:latin typeface="Arial" pitchFamily="34" charset="0"/>
                <a:ea typeface="Arial" pitchFamily="34" charset="-122"/>
                <a:cs typeface="Arial" pitchFamily="34" charset="-120"/>
              </a:rPr>
              <a:t>Explorer: solscan.io</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60D1A"/>
        </a:solidFill>
      </p:bgPr>
    </p:bg>
    <p:spTree>
      <p:nvGrpSpPr>
        <p:cNvPr id="1" name=""/>
        <p:cNvGrpSpPr/>
        <p:nvPr/>
      </p:nvGrpSpPr>
      <p:grpSpPr>
        <a:xfrm>
          <a:off x="0" y="0"/>
          <a:ext cx="0" cy="0"/>
          <a:chOff x="0" y="0"/>
          <a:chExt cx="0" cy="0"/>
        </a:xfrm>
      </p:grpSpPr>
      <p:sp>
        <p:nvSpPr>
          <p:cNvPr id="2" name="Text 0"/>
          <p:cNvSpPr/>
          <p:nvPr/>
        </p:nvSpPr>
        <p:spPr>
          <a:xfrm>
            <a:off x="365760" y="228600"/>
            <a:ext cx="2286000" cy="201168"/>
          </a:xfrm>
          <a:prstGeom prst="rect">
            <a:avLst/>
          </a:prstGeom>
          <a:noFill/>
          <a:ln/>
        </p:spPr>
        <p:txBody>
          <a:bodyPr wrap="square" rtlCol="0" anchor="ctr"/>
          <a:lstStyle/>
          <a:p>
            <a:pPr indent="0" marL="0">
              <a:buNone/>
            </a:pPr>
            <a:r>
              <a:rPr lang="en-US" sz="750" b="1" spc="300" kern="0" dirty="0">
                <a:solidFill>
                  <a:srgbClr val="00B4D8"/>
                </a:solidFill>
                <a:latin typeface="Arial" pitchFamily="34" charset="0"/>
                <a:ea typeface="Arial" pitchFamily="34" charset="-122"/>
                <a:cs typeface="Arial" pitchFamily="34" charset="-120"/>
              </a:rPr>
              <a:t>ROADMAP</a:t>
            </a:r>
            <a:endParaRPr lang="en-US" sz="750" dirty="0"/>
          </a:p>
        </p:txBody>
      </p:sp>
      <p:sp>
        <p:nvSpPr>
          <p:cNvPr id="3" name="Shape 1"/>
          <p:cNvSpPr/>
          <p:nvPr/>
        </p:nvSpPr>
        <p:spPr>
          <a:xfrm>
            <a:off x="365760" y="475488"/>
            <a:ext cx="457200" cy="22860"/>
          </a:xfrm>
          <a:prstGeom prst="rect">
            <a:avLst/>
          </a:prstGeom>
          <a:solidFill>
            <a:srgbClr val="00B4D8"/>
          </a:solidFill>
          <a:ln w="12700">
            <a:solidFill>
              <a:srgbClr val="00B4D8"/>
            </a:solidFill>
            <a:prstDash val="solid"/>
          </a:ln>
        </p:spPr>
      </p:sp>
      <p:sp>
        <p:nvSpPr>
          <p:cNvPr id="4" name="Text 2"/>
          <p:cNvSpPr/>
          <p:nvPr/>
        </p:nvSpPr>
        <p:spPr>
          <a:xfrm>
            <a:off x="365760" y="548640"/>
            <a:ext cx="8412480" cy="914400"/>
          </a:xfrm>
          <a:prstGeom prst="rect">
            <a:avLst/>
          </a:prstGeom>
          <a:noFill/>
          <a:ln/>
        </p:spPr>
        <p:txBody>
          <a:bodyPr wrap="square" rtlCol="0" anchor="ctr"/>
          <a:lstStyle/>
          <a:p>
            <a:pPr indent="0" marL="0">
              <a:buNone/>
            </a:pPr>
            <a:r>
              <a:rPr lang="en-US" sz="3600" b="1" dirty="0">
                <a:solidFill>
                  <a:srgbClr val="F1F5F9"/>
                </a:solidFill>
                <a:latin typeface="Arial" pitchFamily="34" charset="0"/>
                <a:ea typeface="Arial" pitchFamily="34" charset="-122"/>
                <a:cs typeface="Arial" pitchFamily="34" charset="-120"/>
              </a:rPr>
              <a:t>Roadmap</a:t>
            </a:r>
            <a:endParaRPr lang="en-US" sz="3600" dirty="0"/>
          </a:p>
        </p:txBody>
      </p:sp>
      <p:sp>
        <p:nvSpPr>
          <p:cNvPr id="5" name="Text 3"/>
          <p:cNvSpPr/>
          <p:nvPr/>
        </p:nvSpPr>
        <p:spPr>
          <a:xfrm>
            <a:off x="365760" y="1417320"/>
            <a:ext cx="7772400" cy="457200"/>
          </a:xfrm>
          <a:prstGeom prst="rect">
            <a:avLst/>
          </a:prstGeom>
          <a:noFill/>
          <a:ln/>
        </p:spPr>
        <p:txBody>
          <a:bodyPr wrap="square" rtlCol="0" anchor="ctr"/>
          <a:lstStyle/>
          <a:p>
            <a:pPr indent="0" marL="0">
              <a:buNone/>
            </a:pPr>
            <a:r>
              <a:rPr lang="en-US" sz="1600" dirty="0">
                <a:solidFill>
                  <a:srgbClr val="64748B"/>
                </a:solidFill>
                <a:latin typeface="Arial" pitchFamily="34" charset="0"/>
                <a:ea typeface="Arial" pitchFamily="34" charset="-122"/>
                <a:cs typeface="Arial" pitchFamily="34" charset="-120"/>
              </a:rPr>
              <a:t>Live today. Growing fast.</a:t>
            </a:r>
            <a:endParaRPr lang="en-US" sz="1600" dirty="0"/>
          </a:p>
        </p:txBody>
      </p:sp>
      <p:sp>
        <p:nvSpPr>
          <p:cNvPr id="6" name="Text 4"/>
          <p:cNvSpPr/>
          <p:nvPr/>
        </p:nvSpPr>
        <p:spPr>
          <a:xfrm>
            <a:off x="7772400" y="4846320"/>
            <a:ext cx="1280160" cy="274320"/>
          </a:xfrm>
          <a:prstGeom prst="rect">
            <a:avLst/>
          </a:prstGeom>
          <a:noFill/>
          <a:ln/>
        </p:spPr>
        <p:txBody>
          <a:bodyPr wrap="square" rtlCol="0" anchor="ctr"/>
          <a:lstStyle/>
          <a:p>
            <a:pPr algn="r" indent="0" marL="0">
              <a:buNone/>
            </a:pPr>
            <a:r>
              <a:rPr lang="en-US" sz="800" dirty="0">
                <a:solidFill>
                  <a:srgbClr val="64748B"/>
                </a:solidFill>
                <a:latin typeface="Arial" pitchFamily="34" charset="0"/>
                <a:ea typeface="Arial" pitchFamily="34" charset="-122"/>
                <a:cs typeface="Arial" pitchFamily="34" charset="-120"/>
              </a:rPr>
              <a:t>DEcentAI</a:t>
            </a:r>
            <a:endParaRPr lang="en-US" sz="800" dirty="0"/>
          </a:p>
        </p:txBody>
      </p:sp>
      <p:sp>
        <p:nvSpPr>
          <p:cNvPr id="7" name="Shape 5"/>
          <p:cNvSpPr/>
          <p:nvPr/>
        </p:nvSpPr>
        <p:spPr>
          <a:xfrm>
            <a:off x="320040" y="1783080"/>
            <a:ext cx="2029968" cy="3154680"/>
          </a:xfrm>
          <a:prstGeom prst="rect">
            <a:avLst/>
          </a:prstGeom>
          <a:solidFill>
            <a:srgbClr val="0D1B2E"/>
          </a:solidFill>
          <a:ln w="10160">
            <a:solidFill>
              <a:srgbClr val="10B981"/>
            </a:solidFill>
            <a:prstDash val="solid"/>
          </a:ln>
        </p:spPr>
      </p:sp>
      <p:sp>
        <p:nvSpPr>
          <p:cNvPr id="8" name="Shape 6"/>
          <p:cNvSpPr/>
          <p:nvPr/>
        </p:nvSpPr>
        <p:spPr>
          <a:xfrm>
            <a:off x="320040" y="1783080"/>
            <a:ext cx="2029968" cy="54864"/>
          </a:xfrm>
          <a:prstGeom prst="rect">
            <a:avLst/>
          </a:prstGeom>
          <a:solidFill>
            <a:srgbClr val="10B981"/>
          </a:solidFill>
          <a:ln w="12700">
            <a:solidFill>
              <a:srgbClr val="10B981"/>
            </a:solidFill>
            <a:prstDash val="solid"/>
          </a:ln>
        </p:spPr>
      </p:sp>
      <p:sp>
        <p:nvSpPr>
          <p:cNvPr id="9" name="Text 7"/>
          <p:cNvSpPr/>
          <p:nvPr/>
        </p:nvSpPr>
        <p:spPr>
          <a:xfrm>
            <a:off x="429768" y="1874520"/>
            <a:ext cx="1828800" cy="347472"/>
          </a:xfrm>
          <a:prstGeom prst="rect">
            <a:avLst/>
          </a:prstGeom>
          <a:noFill/>
          <a:ln/>
        </p:spPr>
        <p:txBody>
          <a:bodyPr wrap="square" rtlCol="0" anchor="ctr"/>
          <a:lstStyle/>
          <a:p>
            <a:pPr indent="0" marL="0">
              <a:buNone/>
            </a:pPr>
            <a:r>
              <a:rPr lang="en-US" sz="1200" b="1" dirty="0">
                <a:solidFill>
                  <a:srgbClr val="10B981"/>
                </a:solidFill>
                <a:latin typeface="Arial" pitchFamily="34" charset="0"/>
                <a:ea typeface="Arial" pitchFamily="34" charset="-122"/>
                <a:cs typeface="Arial" pitchFamily="34" charset="-120"/>
              </a:rPr>
              <a:t>Q1 2026 ✓</a:t>
            </a:r>
            <a:endParaRPr lang="en-US" sz="1200" dirty="0"/>
          </a:p>
        </p:txBody>
      </p:sp>
      <p:sp>
        <p:nvSpPr>
          <p:cNvPr id="10" name="Text 8"/>
          <p:cNvSpPr/>
          <p:nvPr/>
        </p:nvSpPr>
        <p:spPr>
          <a:xfrm>
            <a:off x="429768" y="2286000"/>
            <a:ext cx="1783080" cy="2560320"/>
          </a:xfrm>
          <a:prstGeom prst="rect">
            <a:avLst/>
          </a:prstGeom>
          <a:noFill/>
          <a:ln/>
        </p:spPr>
        <p:txBody>
          <a:bodyPr wrap="square" rtlCol="0" anchor="ctr"/>
          <a:lstStyle/>
          <a:p>
            <a:pPr indent="0" marL="0">
              <a:buNone/>
            </a:pPr>
            <a:r>
              <a:rPr lang="en-US" sz="950" dirty="0">
                <a:solidFill>
                  <a:srgbClr val="F1F5F9"/>
                </a:solidFill>
                <a:latin typeface="Arial" pitchFamily="34" charset="0"/>
                <a:ea typeface="Arial" pitchFamily="34" charset="-122"/>
                <a:cs typeface="Arial" pitchFamily="34" charset="-120"/>
              </a:rPr>
              <a:t>▸ Token live on Solana mainnet
</a:t>
            </a:r>
            <a:pPr indent="0" marL="0">
              <a:buNone/>
            </a:pPr>
            <a:r>
              <a:rPr lang="en-US" sz="950" dirty="0">
                <a:solidFill>
                  <a:srgbClr val="F1F5F9"/>
                </a:solidFill>
                <a:latin typeface="Arial" pitchFamily="34" charset="0"/>
                <a:ea typeface="Arial" pitchFamily="34" charset="-122"/>
                <a:cs typeface="Arial" pitchFamily="34" charset="-120"/>
              </a:rPr>
              <a:t>▸ AI marketplace live
</a:t>
            </a:r>
            <a:pPr indent="0" marL="0">
              <a:buNone/>
            </a:pPr>
            <a:r>
              <a:rPr lang="en-US" sz="950" dirty="0">
                <a:solidFill>
                  <a:srgbClr val="F1F5F9"/>
                </a:solidFill>
                <a:latin typeface="Arial" pitchFamily="34" charset="0"/>
                <a:ea typeface="Arial" pitchFamily="34" charset="-122"/>
                <a:cs typeface="Arial" pitchFamily="34" charset="-120"/>
              </a:rPr>
              <a:t>▸ Pre-ICO platform live
</a:t>
            </a:r>
            <a:pPr indent="0" marL="0">
              <a:buNone/>
            </a:pPr>
            <a:r>
              <a:rPr lang="en-US" sz="950" dirty="0">
                <a:solidFill>
                  <a:srgbClr val="F1F5F9"/>
                </a:solidFill>
                <a:latin typeface="Arial" pitchFamily="34" charset="0"/>
                <a:ea typeface="Arial" pitchFamily="34" charset="-122"/>
                <a:cs typeface="Arial" pitchFamily="34" charset="-120"/>
              </a:rPr>
              <a:t>▸ Referral system active
</a:t>
            </a:r>
            <a:pPr indent="0" marL="0">
              <a:buNone/>
            </a:pPr>
            <a:r>
              <a:rPr lang="en-US" sz="950" dirty="0">
                <a:solidFill>
                  <a:srgbClr val="F1F5F9"/>
                </a:solidFill>
                <a:latin typeface="Arial" pitchFamily="34" charset="0"/>
                <a:ea typeface="Arial" pitchFamily="34" charset="-122"/>
                <a:cs typeface="Arial" pitchFamily="34" charset="-120"/>
              </a:rPr>
              <a:t>▸ SHA-256 node verification
</a:t>
            </a:r>
            <a:pPr indent="0" marL="0">
              <a:buNone/>
            </a:pPr>
            <a:r>
              <a:rPr lang="en-US" sz="950" dirty="0">
                <a:solidFill>
                  <a:srgbClr val="F1F5F9"/>
                </a:solidFill>
                <a:latin typeface="Arial" pitchFamily="34" charset="0"/>
                <a:ea typeface="Arial" pitchFamily="34" charset="-122"/>
                <a:cs typeface="Arial" pitchFamily="34" charset="-120"/>
              </a:rPr>
              <a:t>▸ 54 models, 9 hardware tiers</a:t>
            </a:r>
            <a:endParaRPr lang="en-US" sz="950" dirty="0"/>
          </a:p>
        </p:txBody>
      </p:sp>
      <p:sp>
        <p:nvSpPr>
          <p:cNvPr id="11" name="Shape 9"/>
          <p:cNvSpPr/>
          <p:nvPr/>
        </p:nvSpPr>
        <p:spPr>
          <a:xfrm>
            <a:off x="2532888" y="1783080"/>
            <a:ext cx="2029968" cy="3154680"/>
          </a:xfrm>
          <a:prstGeom prst="rect">
            <a:avLst/>
          </a:prstGeom>
          <a:solidFill>
            <a:srgbClr val="0D1B2E"/>
          </a:solidFill>
          <a:ln w="10160">
            <a:solidFill>
              <a:srgbClr val="00B4D8"/>
            </a:solidFill>
            <a:prstDash val="solid"/>
          </a:ln>
        </p:spPr>
      </p:sp>
      <p:sp>
        <p:nvSpPr>
          <p:cNvPr id="12" name="Shape 10"/>
          <p:cNvSpPr/>
          <p:nvPr/>
        </p:nvSpPr>
        <p:spPr>
          <a:xfrm>
            <a:off x="2532888" y="1783080"/>
            <a:ext cx="2029968" cy="54864"/>
          </a:xfrm>
          <a:prstGeom prst="rect">
            <a:avLst/>
          </a:prstGeom>
          <a:solidFill>
            <a:srgbClr val="00B4D8"/>
          </a:solidFill>
          <a:ln w="12700">
            <a:solidFill>
              <a:srgbClr val="00B4D8"/>
            </a:solidFill>
            <a:prstDash val="solid"/>
          </a:ln>
        </p:spPr>
      </p:sp>
      <p:sp>
        <p:nvSpPr>
          <p:cNvPr id="13" name="Text 11"/>
          <p:cNvSpPr/>
          <p:nvPr/>
        </p:nvSpPr>
        <p:spPr>
          <a:xfrm>
            <a:off x="2642616" y="1874520"/>
            <a:ext cx="1828800" cy="347472"/>
          </a:xfrm>
          <a:prstGeom prst="rect">
            <a:avLst/>
          </a:prstGeom>
          <a:noFill/>
          <a:ln/>
        </p:spPr>
        <p:txBody>
          <a:bodyPr wrap="square" rtlCol="0" anchor="ctr"/>
          <a:lstStyle/>
          <a:p>
            <a:pPr indent="0" marL="0">
              <a:buNone/>
            </a:pPr>
            <a:r>
              <a:rPr lang="en-US" sz="1200" b="1" dirty="0">
                <a:solidFill>
                  <a:srgbClr val="00B4D8"/>
                </a:solidFill>
                <a:latin typeface="Arial" pitchFamily="34" charset="0"/>
                <a:ea typeface="Arial" pitchFamily="34" charset="-122"/>
                <a:cs typeface="Arial" pitchFamily="34" charset="-120"/>
              </a:rPr>
              <a:t>Q2 2026</a:t>
            </a:r>
            <a:endParaRPr lang="en-US" sz="1200" dirty="0"/>
          </a:p>
        </p:txBody>
      </p:sp>
      <p:sp>
        <p:nvSpPr>
          <p:cNvPr id="14" name="Text 12"/>
          <p:cNvSpPr/>
          <p:nvPr/>
        </p:nvSpPr>
        <p:spPr>
          <a:xfrm>
            <a:off x="2642616" y="2286000"/>
            <a:ext cx="1783080" cy="2560320"/>
          </a:xfrm>
          <a:prstGeom prst="rect">
            <a:avLst/>
          </a:prstGeom>
          <a:noFill/>
          <a:ln/>
        </p:spPr>
        <p:txBody>
          <a:bodyPr wrap="square" rtlCol="0" anchor="ctr"/>
          <a:lstStyle/>
          <a:p>
            <a:pPr indent="0" marL="0">
              <a:buNone/>
            </a:pPr>
            <a:r>
              <a:rPr lang="en-US" sz="950" dirty="0">
                <a:solidFill>
                  <a:srgbClr val="F1F5F9"/>
                </a:solidFill>
                <a:latin typeface="Arial" pitchFamily="34" charset="0"/>
                <a:ea typeface="Arial" pitchFamily="34" charset="-122"/>
                <a:cs typeface="Arial" pitchFamily="34" charset="-120"/>
              </a:rPr>
              <a:t>▸ dcentai-runtime (replaces Ollama)
</a:t>
            </a:r>
            <a:pPr indent="0" marL="0">
              <a:buNone/>
            </a:pPr>
            <a:r>
              <a:rPr lang="en-US" sz="950" dirty="0">
                <a:solidFill>
                  <a:srgbClr val="F1F5F9"/>
                </a:solidFill>
                <a:latin typeface="Arial" pitchFamily="34" charset="0"/>
                <a:ea typeface="Arial" pitchFamily="34" charset="-122"/>
                <a:cs typeface="Arial" pitchFamily="34" charset="-120"/>
              </a:rPr>
              <a:t>▸ TPM/TEE attestation
</a:t>
            </a:r>
            <a:pPr indent="0" marL="0">
              <a:buNone/>
            </a:pPr>
            <a:r>
              <a:rPr lang="en-US" sz="950" dirty="0">
                <a:solidFill>
                  <a:srgbClr val="F1F5F9"/>
                </a:solidFill>
                <a:latin typeface="Arial" pitchFamily="34" charset="0"/>
                <a:ea typeface="Arial" pitchFamily="34" charset="-122"/>
                <a:cs typeface="Arial" pitchFamily="34" charset="-120"/>
              </a:rPr>
              <a:t>▸ Reputation scoring system
</a:t>
            </a:r>
            <a:pPr indent="0" marL="0">
              <a:buNone/>
            </a:pPr>
            <a:r>
              <a:rPr lang="en-US" sz="950" dirty="0">
                <a:solidFill>
                  <a:srgbClr val="F1F5F9"/>
                </a:solidFill>
                <a:latin typeface="Arial" pitchFamily="34" charset="0"/>
                <a:ea typeface="Arial" pitchFamily="34" charset="-122"/>
                <a:cs typeface="Arial" pitchFamily="34" charset="-120"/>
              </a:rPr>
              <a:t>▸ Provider earnings dashboard</a:t>
            </a:r>
            <a:endParaRPr lang="en-US" sz="950" dirty="0"/>
          </a:p>
        </p:txBody>
      </p:sp>
      <p:sp>
        <p:nvSpPr>
          <p:cNvPr id="15" name="Shape 13"/>
          <p:cNvSpPr/>
          <p:nvPr/>
        </p:nvSpPr>
        <p:spPr>
          <a:xfrm>
            <a:off x="4745736" y="1783080"/>
            <a:ext cx="2029968" cy="3154680"/>
          </a:xfrm>
          <a:prstGeom prst="rect">
            <a:avLst/>
          </a:prstGeom>
          <a:solidFill>
            <a:srgbClr val="0D1B2E"/>
          </a:solidFill>
          <a:ln w="10160">
            <a:solidFill>
              <a:srgbClr val="8B5CF6"/>
            </a:solidFill>
            <a:prstDash val="solid"/>
          </a:ln>
        </p:spPr>
      </p:sp>
      <p:sp>
        <p:nvSpPr>
          <p:cNvPr id="16" name="Shape 14"/>
          <p:cNvSpPr/>
          <p:nvPr/>
        </p:nvSpPr>
        <p:spPr>
          <a:xfrm>
            <a:off x="4745736" y="1783080"/>
            <a:ext cx="2029968" cy="54864"/>
          </a:xfrm>
          <a:prstGeom prst="rect">
            <a:avLst/>
          </a:prstGeom>
          <a:solidFill>
            <a:srgbClr val="8B5CF6"/>
          </a:solidFill>
          <a:ln w="12700">
            <a:solidFill>
              <a:srgbClr val="8B5CF6"/>
            </a:solidFill>
            <a:prstDash val="solid"/>
          </a:ln>
        </p:spPr>
      </p:sp>
      <p:sp>
        <p:nvSpPr>
          <p:cNvPr id="17" name="Text 15"/>
          <p:cNvSpPr/>
          <p:nvPr/>
        </p:nvSpPr>
        <p:spPr>
          <a:xfrm>
            <a:off x="4855464" y="1874520"/>
            <a:ext cx="1828800" cy="347472"/>
          </a:xfrm>
          <a:prstGeom prst="rect">
            <a:avLst/>
          </a:prstGeom>
          <a:noFill/>
          <a:ln/>
        </p:spPr>
        <p:txBody>
          <a:bodyPr wrap="square" rtlCol="0" anchor="ctr"/>
          <a:lstStyle/>
          <a:p>
            <a:pPr indent="0" marL="0">
              <a:buNone/>
            </a:pPr>
            <a:r>
              <a:rPr lang="en-US" sz="1200" b="1" dirty="0">
                <a:solidFill>
                  <a:srgbClr val="8B5CF6"/>
                </a:solidFill>
                <a:latin typeface="Arial" pitchFamily="34" charset="0"/>
                <a:ea typeface="Arial" pitchFamily="34" charset="-122"/>
                <a:cs typeface="Arial" pitchFamily="34" charset="-120"/>
              </a:rPr>
              <a:t>Q3 2026</a:t>
            </a:r>
            <a:endParaRPr lang="en-US" sz="1200" dirty="0"/>
          </a:p>
        </p:txBody>
      </p:sp>
      <p:sp>
        <p:nvSpPr>
          <p:cNvPr id="18" name="Text 16"/>
          <p:cNvSpPr/>
          <p:nvPr/>
        </p:nvSpPr>
        <p:spPr>
          <a:xfrm>
            <a:off x="4855464" y="2286000"/>
            <a:ext cx="1783080" cy="2560320"/>
          </a:xfrm>
          <a:prstGeom prst="rect">
            <a:avLst/>
          </a:prstGeom>
          <a:noFill/>
          <a:ln/>
        </p:spPr>
        <p:txBody>
          <a:bodyPr wrap="square" rtlCol="0" anchor="ctr"/>
          <a:lstStyle/>
          <a:p>
            <a:pPr indent="0" marL="0">
              <a:buNone/>
            </a:pPr>
            <a:r>
              <a:rPr lang="en-US" sz="950" dirty="0">
                <a:solidFill>
                  <a:srgbClr val="F1F5F9"/>
                </a:solidFill>
                <a:latin typeface="Arial" pitchFamily="34" charset="0"/>
                <a:ea typeface="Arial" pitchFamily="34" charset="-122"/>
                <a:cs typeface="Arial" pitchFamily="34" charset="-120"/>
              </a:rPr>
              <a:t>▸ Raydium/Jupiter DEX listing
</a:t>
            </a:r>
            <a:pPr indent="0" marL="0">
              <a:buNone/>
            </a:pPr>
            <a:r>
              <a:rPr lang="en-US" sz="950" dirty="0">
                <a:solidFill>
                  <a:srgbClr val="F1F5F9"/>
                </a:solidFill>
                <a:latin typeface="Arial" pitchFamily="34" charset="0"/>
                <a:ea typeface="Arial" pitchFamily="34" charset="-122"/>
                <a:cs typeface="Arial" pitchFamily="34" charset="-120"/>
              </a:rPr>
              <a:t>▸ Image generation nodes
</a:t>
            </a:r>
            <a:pPr indent="0" marL="0">
              <a:buNone/>
            </a:pPr>
            <a:r>
              <a:rPr lang="en-US" sz="950" dirty="0">
                <a:solidFill>
                  <a:srgbClr val="F1F5F9"/>
                </a:solidFill>
                <a:latin typeface="Arial" pitchFamily="34" charset="0"/>
                <a:ea typeface="Arial" pitchFamily="34" charset="-122"/>
                <a:cs typeface="Arial" pitchFamily="34" charset="-120"/>
              </a:rPr>
              <a:t>▸ Voice AI (Whisper/TTS)
</a:t>
            </a:r>
            <a:pPr indent="0" marL="0">
              <a:buNone/>
            </a:pPr>
            <a:r>
              <a:rPr lang="en-US" sz="950" dirty="0">
                <a:solidFill>
                  <a:srgbClr val="F1F5F9"/>
                </a:solidFill>
                <a:latin typeface="Arial" pitchFamily="34" charset="0"/>
                <a:ea typeface="Arial" pitchFamily="34" charset="-122"/>
                <a:cs typeface="Arial" pitchFamily="34" charset="-120"/>
              </a:rPr>
              <a:t>▸ Referral DECNT rewards</a:t>
            </a:r>
            <a:endParaRPr lang="en-US" sz="950" dirty="0"/>
          </a:p>
        </p:txBody>
      </p:sp>
      <p:sp>
        <p:nvSpPr>
          <p:cNvPr id="19" name="Shape 17"/>
          <p:cNvSpPr/>
          <p:nvPr/>
        </p:nvSpPr>
        <p:spPr>
          <a:xfrm>
            <a:off x="6958584" y="1783080"/>
            <a:ext cx="2029968" cy="3154680"/>
          </a:xfrm>
          <a:prstGeom prst="rect">
            <a:avLst/>
          </a:prstGeom>
          <a:solidFill>
            <a:srgbClr val="0D1B2E"/>
          </a:solidFill>
          <a:ln w="10160">
            <a:solidFill>
              <a:srgbClr val="F59E0B"/>
            </a:solidFill>
            <a:prstDash val="solid"/>
          </a:ln>
        </p:spPr>
      </p:sp>
      <p:sp>
        <p:nvSpPr>
          <p:cNvPr id="20" name="Shape 18"/>
          <p:cNvSpPr/>
          <p:nvPr/>
        </p:nvSpPr>
        <p:spPr>
          <a:xfrm>
            <a:off x="6958584" y="1783080"/>
            <a:ext cx="2029968" cy="54864"/>
          </a:xfrm>
          <a:prstGeom prst="rect">
            <a:avLst/>
          </a:prstGeom>
          <a:solidFill>
            <a:srgbClr val="F59E0B"/>
          </a:solidFill>
          <a:ln w="12700">
            <a:solidFill>
              <a:srgbClr val="F59E0B"/>
            </a:solidFill>
            <a:prstDash val="solid"/>
          </a:ln>
        </p:spPr>
      </p:sp>
      <p:sp>
        <p:nvSpPr>
          <p:cNvPr id="21" name="Text 19"/>
          <p:cNvSpPr/>
          <p:nvPr/>
        </p:nvSpPr>
        <p:spPr>
          <a:xfrm>
            <a:off x="7068312" y="1874520"/>
            <a:ext cx="1828800" cy="347472"/>
          </a:xfrm>
          <a:prstGeom prst="rect">
            <a:avLst/>
          </a:prstGeom>
          <a:noFill/>
          <a:ln/>
        </p:spPr>
        <p:txBody>
          <a:bodyPr wrap="square" rtlCol="0" anchor="ctr"/>
          <a:lstStyle/>
          <a:p>
            <a:pPr indent="0" marL="0">
              <a:buNone/>
            </a:pPr>
            <a:r>
              <a:rPr lang="en-US" sz="1200" b="1" dirty="0">
                <a:solidFill>
                  <a:srgbClr val="F59E0B"/>
                </a:solidFill>
                <a:latin typeface="Arial" pitchFamily="34" charset="0"/>
                <a:ea typeface="Arial" pitchFamily="34" charset="-122"/>
                <a:cs typeface="Arial" pitchFamily="34" charset="-120"/>
              </a:rPr>
              <a:t>Q4 2026</a:t>
            </a:r>
            <a:endParaRPr lang="en-US" sz="1200" dirty="0"/>
          </a:p>
        </p:txBody>
      </p:sp>
      <p:sp>
        <p:nvSpPr>
          <p:cNvPr id="22" name="Text 20"/>
          <p:cNvSpPr/>
          <p:nvPr/>
        </p:nvSpPr>
        <p:spPr>
          <a:xfrm>
            <a:off x="7068312" y="2286000"/>
            <a:ext cx="1783080" cy="2560320"/>
          </a:xfrm>
          <a:prstGeom prst="rect">
            <a:avLst/>
          </a:prstGeom>
          <a:noFill/>
          <a:ln/>
        </p:spPr>
        <p:txBody>
          <a:bodyPr wrap="square" rtlCol="0" anchor="ctr"/>
          <a:lstStyle/>
          <a:p>
            <a:pPr indent="0" marL="0">
              <a:buNone/>
            </a:pPr>
            <a:r>
              <a:rPr lang="en-US" sz="950" dirty="0">
                <a:solidFill>
                  <a:srgbClr val="F1F5F9"/>
                </a:solidFill>
                <a:latin typeface="Arial" pitchFamily="34" charset="0"/>
                <a:ea typeface="Arial" pitchFamily="34" charset="-122"/>
                <a:cs typeface="Arial" pitchFamily="34" charset="-120"/>
              </a:rPr>
              <a:t>▸ DEcentAI DAO governance
</a:t>
            </a:r>
            <a:pPr indent="0" marL="0">
              <a:buNone/>
            </a:pPr>
            <a:r>
              <a:rPr lang="en-US" sz="950" dirty="0">
                <a:solidFill>
                  <a:srgbClr val="F1F5F9"/>
                </a:solidFill>
                <a:latin typeface="Arial" pitchFamily="34" charset="0"/>
                <a:ea typeface="Arial" pitchFamily="34" charset="-122"/>
                <a:cs typeface="Arial" pitchFamily="34" charset="-120"/>
              </a:rPr>
              <a:t>▸ CEX listings
</a:t>
            </a:r>
            <a:pPr indent="0" marL="0">
              <a:buNone/>
            </a:pPr>
            <a:r>
              <a:rPr lang="en-US" sz="950" dirty="0">
                <a:solidFill>
                  <a:srgbClr val="F1F5F9"/>
                </a:solidFill>
                <a:latin typeface="Arial" pitchFamily="34" charset="0"/>
                <a:ea typeface="Arial" pitchFamily="34" charset="-122"/>
                <a:cs typeface="Arial" pitchFamily="34" charset="-120"/>
              </a:rPr>
              <a:t>▸ Mobile app
</a:t>
            </a:r>
            <a:pPr indent="0" marL="0">
              <a:buNone/>
            </a:pPr>
            <a:r>
              <a:rPr lang="en-US" sz="950" dirty="0">
                <a:solidFill>
                  <a:srgbClr val="F1F5F9"/>
                </a:solidFill>
                <a:latin typeface="Arial" pitchFamily="34" charset="0"/>
                <a:ea typeface="Arial" pitchFamily="34" charset="-122"/>
                <a:cs typeface="Arial" pitchFamily="34" charset="-120"/>
              </a:rPr>
              <a:t>▸ Cross-chain bridge</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DEcentAI — Decentralized AI Compute</dc:title>
  <dc:subject>PptxGenJS Presentation</dc:subject>
  <dc:creator>DEcentAI</dc:creator>
  <cp:lastModifiedBy>DEcentAI</cp:lastModifiedBy>
  <cp:revision>1</cp:revision>
  <dcterms:created xsi:type="dcterms:W3CDTF">2026-04-11T08:28:35Z</dcterms:created>
  <dcterms:modified xsi:type="dcterms:W3CDTF">2026-04-11T08:28:35Z</dcterms:modified>
</cp:coreProperties>
</file>